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927" r:id="rId3"/>
    <p:sldId id="423" r:id="rId4"/>
    <p:sldId id="424" r:id="rId5"/>
    <p:sldId id="425" r:id="rId6"/>
    <p:sldId id="932" r:id="rId7"/>
    <p:sldId id="488" r:id="rId8"/>
    <p:sldId id="441" r:id="rId9"/>
    <p:sldId id="329" r:id="rId10"/>
    <p:sldId id="331" r:id="rId11"/>
    <p:sldId id="332" r:id="rId12"/>
    <p:sldId id="333" r:id="rId13"/>
    <p:sldId id="335" r:id="rId14"/>
    <p:sldId id="336" r:id="rId15"/>
    <p:sldId id="337" r:id="rId16"/>
    <p:sldId id="338" r:id="rId17"/>
    <p:sldId id="339" r:id="rId18"/>
    <p:sldId id="340" r:id="rId19"/>
    <p:sldId id="800" r:id="rId20"/>
    <p:sldId id="455" r:id="rId21"/>
    <p:sldId id="461" r:id="rId22"/>
    <p:sldId id="462" r:id="rId23"/>
    <p:sldId id="463" r:id="rId24"/>
    <p:sldId id="464" r:id="rId25"/>
    <p:sldId id="264" r:id="rId26"/>
    <p:sldId id="265" r:id="rId27"/>
    <p:sldId id="270" r:id="rId28"/>
    <p:sldId id="943" r:id="rId29"/>
    <p:sldId id="268" r:id="rId30"/>
    <p:sldId id="929" r:id="rId31"/>
    <p:sldId id="928" r:id="rId32"/>
    <p:sldId id="930" r:id="rId33"/>
    <p:sldId id="931" r:id="rId34"/>
    <p:sldId id="443" r:id="rId35"/>
    <p:sldId id="444" r:id="rId36"/>
    <p:sldId id="445" r:id="rId37"/>
    <p:sldId id="945" r:id="rId38"/>
    <p:sldId id="936" r:id="rId39"/>
    <p:sldId id="944" r:id="rId40"/>
    <p:sldId id="946" r:id="rId41"/>
    <p:sldId id="938" r:id="rId42"/>
    <p:sldId id="939" r:id="rId43"/>
    <p:sldId id="940" r:id="rId44"/>
    <p:sldId id="942" r:id="rId45"/>
    <p:sldId id="342" r:id="rId46"/>
    <p:sldId id="562" r:id="rId47"/>
    <p:sldId id="601" r:id="rId48"/>
    <p:sldId id="813" r:id="rId49"/>
    <p:sldId id="814" r:id="rId50"/>
    <p:sldId id="822" r:id="rId51"/>
    <p:sldId id="789" r:id="rId52"/>
    <p:sldId id="343" r:id="rId53"/>
    <p:sldId id="933" r:id="rId54"/>
    <p:sldId id="934" r:id="rId55"/>
    <p:sldId id="358" r:id="rId56"/>
    <p:sldId id="608" r:id="rId57"/>
    <p:sldId id="603" r:id="rId58"/>
    <p:sldId id="449" r:id="rId59"/>
    <p:sldId id="802" r:id="rId60"/>
    <p:sldId id="829" r:id="rId61"/>
    <p:sldId id="809" r:id="rId62"/>
    <p:sldId id="297" r:id="rId63"/>
    <p:sldId id="941"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76" y="30"/>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357856-2F5B-4BF3-89EF-4D7CA932C964}" type="datetimeFigureOut">
              <a:rPr lang="en-US" smtClean="0"/>
              <a:t>10/17/2018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F7BBBB-692B-4F43-A789-A66CEAE5D0A1}" type="slidenum">
              <a:rPr lang="en-US" smtClean="0"/>
              <a:t>‹#›</a:t>
            </a:fld>
            <a:endParaRPr lang="en-US"/>
          </a:p>
        </p:txBody>
      </p:sp>
    </p:spTree>
    <p:extLst>
      <p:ext uri="{BB962C8B-B14F-4D97-AF65-F5344CB8AC3E}">
        <p14:creationId xmlns:p14="http://schemas.microsoft.com/office/powerpoint/2010/main" val="373859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Slide Image Placeholder 1"/>
          <p:cNvSpPr>
            <a:spLocks noGrp="1" noRot="1" noChangeAspect="1" noTextEdit="1"/>
          </p:cNvSpPr>
          <p:nvPr>
            <p:ph type="sldImg"/>
          </p:nvPr>
        </p:nvSpPr>
        <p:spPr>
          <a:ln/>
        </p:spPr>
      </p:sp>
      <p:sp>
        <p:nvSpPr>
          <p:cNvPr id="606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606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63E683CA-CF82-4C8D-B1FD-6E9A01BEF4C3}"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Tree>
    <p:extLst>
      <p:ext uri="{BB962C8B-B14F-4D97-AF65-F5344CB8AC3E}">
        <p14:creationId xmlns:p14="http://schemas.microsoft.com/office/powerpoint/2010/main" val="4244862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D19B0A-802C-43B5-9EF5-13B4B2E916FA}" type="slidenum">
              <a:rPr lang="en-US" smtClean="0"/>
              <a:t>29</a:t>
            </a:fld>
            <a:endParaRPr lang="en-US"/>
          </a:p>
        </p:txBody>
      </p:sp>
    </p:spTree>
    <p:extLst>
      <p:ext uri="{BB962C8B-B14F-4D97-AF65-F5344CB8AC3E}">
        <p14:creationId xmlns:p14="http://schemas.microsoft.com/office/powerpoint/2010/main" val="2133448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7759671-1943-4D9A-B91E-2AA7020409D3}" type="datetimeFigureOut">
              <a:rPr lang="en-US" smtClean="0"/>
              <a:t>10/17/2018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8E7217-FDCE-4047-BA86-AD76CE4455F5}" type="slidenum">
              <a:rPr lang="en-US" smtClean="0"/>
              <a:t>‹#›</a:t>
            </a:fld>
            <a:endParaRPr lang="en-US"/>
          </a:p>
        </p:txBody>
      </p:sp>
    </p:spTree>
    <p:extLst>
      <p:ext uri="{BB962C8B-B14F-4D97-AF65-F5344CB8AC3E}">
        <p14:creationId xmlns:p14="http://schemas.microsoft.com/office/powerpoint/2010/main" val="245981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759671-1943-4D9A-B91E-2AA7020409D3}" type="datetimeFigureOut">
              <a:rPr lang="en-US" smtClean="0"/>
              <a:t>10/17/2018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8E7217-FDCE-4047-BA86-AD76CE4455F5}" type="slidenum">
              <a:rPr lang="en-US" smtClean="0"/>
              <a:t>‹#›</a:t>
            </a:fld>
            <a:endParaRPr lang="en-US"/>
          </a:p>
        </p:txBody>
      </p:sp>
    </p:spTree>
    <p:extLst>
      <p:ext uri="{BB962C8B-B14F-4D97-AF65-F5344CB8AC3E}">
        <p14:creationId xmlns:p14="http://schemas.microsoft.com/office/powerpoint/2010/main" val="3397980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759671-1943-4D9A-B91E-2AA7020409D3}" type="datetimeFigureOut">
              <a:rPr lang="en-US" smtClean="0"/>
              <a:t>10/17/2018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8E7217-FDCE-4047-BA86-AD76CE4455F5}" type="slidenum">
              <a:rPr lang="en-US" smtClean="0"/>
              <a:t>‹#›</a:t>
            </a:fld>
            <a:endParaRPr lang="en-US"/>
          </a:p>
        </p:txBody>
      </p:sp>
    </p:spTree>
    <p:extLst>
      <p:ext uri="{BB962C8B-B14F-4D97-AF65-F5344CB8AC3E}">
        <p14:creationId xmlns:p14="http://schemas.microsoft.com/office/powerpoint/2010/main" val="1041527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759671-1943-4D9A-B91E-2AA7020409D3}" type="datetimeFigureOut">
              <a:rPr lang="en-US" smtClean="0"/>
              <a:t>10/17/2018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8E7217-FDCE-4047-BA86-AD76CE4455F5}" type="slidenum">
              <a:rPr lang="en-US" smtClean="0"/>
              <a:t>‹#›</a:t>
            </a:fld>
            <a:endParaRPr lang="en-US"/>
          </a:p>
        </p:txBody>
      </p:sp>
    </p:spTree>
    <p:extLst>
      <p:ext uri="{BB962C8B-B14F-4D97-AF65-F5344CB8AC3E}">
        <p14:creationId xmlns:p14="http://schemas.microsoft.com/office/powerpoint/2010/main" val="3625103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759671-1943-4D9A-B91E-2AA7020409D3}" type="datetimeFigureOut">
              <a:rPr lang="en-US" smtClean="0"/>
              <a:t>10/17/2018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8E7217-FDCE-4047-BA86-AD76CE4455F5}" type="slidenum">
              <a:rPr lang="en-US" smtClean="0"/>
              <a:t>‹#›</a:t>
            </a:fld>
            <a:endParaRPr lang="en-US"/>
          </a:p>
        </p:txBody>
      </p:sp>
    </p:spTree>
    <p:extLst>
      <p:ext uri="{BB962C8B-B14F-4D97-AF65-F5344CB8AC3E}">
        <p14:creationId xmlns:p14="http://schemas.microsoft.com/office/powerpoint/2010/main" val="789628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759671-1943-4D9A-B91E-2AA7020409D3}" type="datetimeFigureOut">
              <a:rPr lang="en-US" smtClean="0"/>
              <a:t>10/17/2018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8E7217-FDCE-4047-BA86-AD76CE4455F5}" type="slidenum">
              <a:rPr lang="en-US" smtClean="0"/>
              <a:t>‹#›</a:t>
            </a:fld>
            <a:endParaRPr lang="en-US"/>
          </a:p>
        </p:txBody>
      </p:sp>
    </p:spTree>
    <p:extLst>
      <p:ext uri="{BB962C8B-B14F-4D97-AF65-F5344CB8AC3E}">
        <p14:creationId xmlns:p14="http://schemas.microsoft.com/office/powerpoint/2010/main" val="740721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759671-1943-4D9A-B91E-2AA7020409D3}" type="datetimeFigureOut">
              <a:rPr lang="en-US" smtClean="0"/>
              <a:t>10/17/2018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8E7217-FDCE-4047-BA86-AD76CE4455F5}" type="slidenum">
              <a:rPr lang="en-US" smtClean="0"/>
              <a:t>‹#›</a:t>
            </a:fld>
            <a:endParaRPr lang="en-US"/>
          </a:p>
        </p:txBody>
      </p:sp>
    </p:spTree>
    <p:extLst>
      <p:ext uri="{BB962C8B-B14F-4D97-AF65-F5344CB8AC3E}">
        <p14:creationId xmlns:p14="http://schemas.microsoft.com/office/powerpoint/2010/main" val="51049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7759671-1943-4D9A-B91E-2AA7020409D3}" type="datetimeFigureOut">
              <a:rPr lang="en-US" smtClean="0"/>
              <a:t>10/17/2018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8E7217-FDCE-4047-BA86-AD76CE4455F5}" type="slidenum">
              <a:rPr lang="en-US" smtClean="0"/>
              <a:t>‹#›</a:t>
            </a:fld>
            <a:endParaRPr lang="en-US"/>
          </a:p>
        </p:txBody>
      </p:sp>
    </p:spTree>
    <p:extLst>
      <p:ext uri="{BB962C8B-B14F-4D97-AF65-F5344CB8AC3E}">
        <p14:creationId xmlns:p14="http://schemas.microsoft.com/office/powerpoint/2010/main" val="3653522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759671-1943-4D9A-B91E-2AA7020409D3}" type="datetimeFigureOut">
              <a:rPr lang="en-US" smtClean="0"/>
              <a:t>10/17/2018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8E7217-FDCE-4047-BA86-AD76CE4455F5}" type="slidenum">
              <a:rPr lang="en-US" smtClean="0"/>
              <a:t>‹#›</a:t>
            </a:fld>
            <a:endParaRPr lang="en-US"/>
          </a:p>
        </p:txBody>
      </p:sp>
    </p:spTree>
    <p:extLst>
      <p:ext uri="{BB962C8B-B14F-4D97-AF65-F5344CB8AC3E}">
        <p14:creationId xmlns:p14="http://schemas.microsoft.com/office/powerpoint/2010/main" val="2092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759671-1943-4D9A-B91E-2AA7020409D3}" type="datetimeFigureOut">
              <a:rPr lang="en-US" smtClean="0"/>
              <a:t>10/17/2018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8E7217-FDCE-4047-BA86-AD76CE4455F5}" type="slidenum">
              <a:rPr lang="en-US" smtClean="0"/>
              <a:t>‹#›</a:t>
            </a:fld>
            <a:endParaRPr lang="en-US"/>
          </a:p>
        </p:txBody>
      </p:sp>
    </p:spTree>
    <p:extLst>
      <p:ext uri="{BB962C8B-B14F-4D97-AF65-F5344CB8AC3E}">
        <p14:creationId xmlns:p14="http://schemas.microsoft.com/office/powerpoint/2010/main" val="3596713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759671-1943-4D9A-B91E-2AA7020409D3}" type="datetimeFigureOut">
              <a:rPr lang="en-US" smtClean="0"/>
              <a:t>10/17/2018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8E7217-FDCE-4047-BA86-AD76CE4455F5}" type="slidenum">
              <a:rPr lang="en-US" smtClean="0"/>
              <a:t>‹#›</a:t>
            </a:fld>
            <a:endParaRPr lang="en-US"/>
          </a:p>
        </p:txBody>
      </p:sp>
    </p:spTree>
    <p:extLst>
      <p:ext uri="{BB962C8B-B14F-4D97-AF65-F5344CB8AC3E}">
        <p14:creationId xmlns:p14="http://schemas.microsoft.com/office/powerpoint/2010/main" val="3840510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759671-1943-4D9A-B91E-2AA7020409D3}" type="datetimeFigureOut">
              <a:rPr lang="en-US" smtClean="0"/>
              <a:t>10/17/2018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E7217-FDCE-4047-BA86-AD76CE4455F5}" type="slidenum">
              <a:rPr lang="en-US" smtClean="0"/>
              <a:t>‹#›</a:t>
            </a:fld>
            <a:endParaRPr lang="en-US"/>
          </a:p>
        </p:txBody>
      </p:sp>
    </p:spTree>
    <p:extLst>
      <p:ext uri="{BB962C8B-B14F-4D97-AF65-F5344CB8AC3E}">
        <p14:creationId xmlns:p14="http://schemas.microsoft.com/office/powerpoint/2010/main" val="1346553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securityweek.com/pentagon-reveals-cyber-breach-travel-record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hyperlink" Target="http://www.sciencedirect.com/" TargetMode="Externa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en.wikipedia.org/wiki/ZigBee" TargetMode="External"/><Relationship Id="rId3" Type="http://schemas.openxmlformats.org/officeDocument/2006/relationships/hyperlink" Target="https://en.wikipedia.org/wiki/Telemetering" TargetMode="External"/><Relationship Id="rId7" Type="http://schemas.openxmlformats.org/officeDocument/2006/relationships/hyperlink" Target="https://en.wikipedia.org/wiki/Wireless_mesh_network" TargetMode="External"/><Relationship Id="rId2" Type="http://schemas.openxmlformats.org/officeDocument/2006/relationships/hyperlink" Target="https://en.wikipedia.org/wiki/Electric_energy" TargetMode="External"/><Relationship Id="rId1" Type="http://schemas.openxmlformats.org/officeDocument/2006/relationships/slideLayout" Target="../slideLayouts/slideLayout2.xml"/><Relationship Id="rId6" Type="http://schemas.openxmlformats.org/officeDocument/2006/relationships/hyperlink" Target="https://en.wikipedia.org/wiki/Wireless_ad_hoc_network" TargetMode="External"/><Relationship Id="rId5" Type="http://schemas.openxmlformats.org/officeDocument/2006/relationships/hyperlink" Target="https://en.wikipedia.org/wiki/Automatic_meter_reading" TargetMode="External"/><Relationship Id="rId4" Type="http://schemas.openxmlformats.org/officeDocument/2006/relationships/hyperlink" Target="https://en.wikipedia.org/wiki/Public_utility"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www.blackhat.com/presentations/bh-dc-08/Steve-DHulton/Presentation/bh-dc-08-steve-dhulton.pdf" TargetMode="External"/><Relationship Id="rId2" Type="http://schemas.openxmlformats.org/officeDocument/2006/relationships/hyperlink" Target="https://www.blackhat.com/docs/us-15/materials/us-15-Zillner-ZigBee-Exploited-The-Good-The-Bad-And-The-Ugly-wp.pdf"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bits.blogs.nytimes.com/2015/07/21/security-researchers-find-a-way-to-hack-cars/" TargetMode="External"/><Relationship Id="rId2" Type="http://schemas.openxmlformats.org/officeDocument/2006/relationships/hyperlink" Target="http://www.nytimes.com/2015/09/23/business/international/volkswagen-diesel-car-scandal.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en.wikipedia.org/wiki/Siemens" TargetMode="External"/><Relationship Id="rId7" Type="http://schemas.openxmlformats.org/officeDocument/2006/relationships/hyperlink" Target="http://en.wikipedia.org/wiki/Rootkit" TargetMode="External"/><Relationship Id="rId2" Type="http://schemas.openxmlformats.org/officeDocument/2006/relationships/hyperlink" Target="http://en.wikipedia.org/wiki/Microsoft_Windows" TargetMode="External"/><Relationship Id="rId1" Type="http://schemas.openxmlformats.org/officeDocument/2006/relationships/slideLayout" Target="../slideLayouts/slideLayout2.xml"/><Relationship Id="rId6" Type="http://schemas.openxmlformats.org/officeDocument/2006/relationships/hyperlink" Target="http://en.wikipedia.org/wiki/Programmable_logic_controller" TargetMode="External"/><Relationship Id="rId5" Type="http://schemas.openxmlformats.org/officeDocument/2006/relationships/hyperlink" Target="http://en.wikipedia.org/wiki/Malware" TargetMode="External"/><Relationship Id="rId4" Type="http://schemas.openxmlformats.org/officeDocument/2006/relationships/hyperlink" Target="http://en.wikipedia.org/wiki/Industrial_engineering"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en.wikipedia.org/wiki/Symantec" TargetMode="External"/><Relationship Id="rId2" Type="http://schemas.openxmlformats.org/officeDocument/2006/relationships/hyperlink" Target="http://en.wikipedia.org/wiki/Budapest_University_of_Technology_and_Economic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hyperlink" Target="http://ieeexplore.ieee.org/stamp/stamp.jsp?tp=&amp;arnumber=542867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hyperlink" Target="http://ieeexplore.ieee.org/stamp/stamp.jsp?tp=&amp;arnumber=5428672"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hyperlink" Target="https://ieeexplore.ieee.org/search/searchresult.jsp?searchWithin=%22First%20Name%22:%22Slobodan%22&amp;searchWithin=%22Last%20Name%22:%22Lukovi%C4%87%22&amp;newsearch=true" TargetMode="External"/><Relationship Id="rId3" Type="http://schemas.openxmlformats.org/officeDocument/2006/relationships/hyperlink" Target="https://ioactive.com/pdfs/Commonalities_in_Vehicle_Vulnerabilities_WP.pdf" TargetMode="External"/><Relationship Id="rId7" Type="http://schemas.openxmlformats.org/officeDocument/2006/relationships/hyperlink" Target="https://ieeexplore.ieee.org/search/searchresult.jsp?searchWithin=%22First%20Name%22:%22Filip%22&amp;searchWithin=%22Last%20Name%22:%22Kuli%C4%87%22&amp;newsearch=true" TargetMode="External"/><Relationship Id="rId2" Type="http://schemas.openxmlformats.org/officeDocument/2006/relationships/hyperlink" Target="https://www.dhs.gov/science-and-technology/csd-cpssec" TargetMode="External"/><Relationship Id="rId1" Type="http://schemas.openxmlformats.org/officeDocument/2006/relationships/slideLayout" Target="../slideLayouts/slideLayout2.xml"/><Relationship Id="rId6" Type="http://schemas.openxmlformats.org/officeDocument/2006/relationships/hyperlink" Target="https://ieeexplore.ieee.org/search/searchresult.jsp?searchWithin=%22First%20Name%22:%22Aleksandar%22&amp;searchWithin=%22Last%20Name%22:%22Erdeljan%22&amp;newsearch=true" TargetMode="External"/><Relationship Id="rId5" Type="http://schemas.openxmlformats.org/officeDocument/2006/relationships/hyperlink" Target="https://ieeexplore.ieee.org/search/searchresult.jsp?searchWithin=%22First%20Name%22:%22Sr%C4%91an%22&amp;searchWithin=%22Last%20Name%22:%22Vukmirovi%C4%87%22&amp;newsearch=true" TargetMode="External"/><Relationship Id="rId4" Type="http://schemas.openxmlformats.org/officeDocument/2006/relationships/hyperlink" Target="https://www.slideshare.net/SandeepSharma65/smart-meter-3" TargetMode="External"/><Relationship Id="rId9" Type="http://schemas.openxmlformats.org/officeDocument/2006/relationships/hyperlink" Target="https://ieeexplore.ieee.org/xpl/mostRecentIssue.jsp?punumber=5765872"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 8: </a:t>
            </a:r>
            <a:r>
              <a:rPr lang="en-US" dirty="0" err="1"/>
              <a:t>Cyberphysical</a:t>
            </a:r>
            <a:r>
              <a:rPr lang="en-US" dirty="0"/>
              <a:t> Systems (CPSs)</a:t>
            </a:r>
          </a:p>
        </p:txBody>
      </p:sp>
      <p:sp>
        <p:nvSpPr>
          <p:cNvPr id="3" name="Subtitle 2"/>
          <p:cNvSpPr>
            <a:spLocks noGrp="1"/>
          </p:cNvSpPr>
          <p:nvPr>
            <p:ph type="subTitle" idx="1"/>
          </p:nvPr>
        </p:nvSpPr>
        <p:spPr/>
        <p:txBody>
          <a:bodyPr/>
          <a:lstStyle/>
          <a:p>
            <a:r>
              <a:rPr lang="en-US" dirty="0"/>
              <a:t>Prof. </a:t>
            </a:r>
            <a:r>
              <a:rPr lang="en-US" dirty="0" err="1"/>
              <a:t>E.B.Fernandez</a:t>
            </a:r>
            <a:endParaRPr lang="en-US" dirty="0"/>
          </a:p>
        </p:txBody>
      </p:sp>
    </p:spTree>
    <p:extLst>
      <p:ext uri="{BB962C8B-B14F-4D97-AF65-F5344CB8AC3E}">
        <p14:creationId xmlns:p14="http://schemas.microsoft.com/office/powerpoint/2010/main" val="2746112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5970" name="Object 3"/>
          <p:cNvGraphicFramePr>
            <a:graphicFrameLocks noChangeAspect="1"/>
          </p:cNvGraphicFramePr>
          <p:nvPr/>
        </p:nvGraphicFramePr>
        <p:xfrm>
          <a:off x="3530600" y="1539875"/>
          <a:ext cx="5130800" cy="3778250"/>
        </p:xfrm>
        <a:graphic>
          <a:graphicData uri="http://schemas.openxmlformats.org/presentationml/2006/ole">
            <mc:AlternateContent xmlns:mc="http://schemas.openxmlformats.org/markup-compatibility/2006">
              <mc:Choice xmlns:v="urn:schemas-microsoft-com:vml" Requires="v">
                <p:oleObj spid="_x0000_s8330" name="Document" r:id="rId3" imgW="5130864" imgH="3777488" progId="Word.Document.12">
                  <p:embed/>
                </p:oleObj>
              </mc:Choice>
              <mc:Fallback>
                <p:oleObj name="Document" r:id="rId3" imgW="5130864" imgH="3777488" progId="Word.Documen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0600" y="1539875"/>
                        <a:ext cx="5130800" cy="377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5971" name="Title 5"/>
          <p:cNvSpPr>
            <a:spLocks noGrp="1"/>
          </p:cNvSpPr>
          <p:nvPr>
            <p:ph type="title" idx="4294967295"/>
          </p:nvPr>
        </p:nvSpPr>
        <p:spPr/>
        <p:txBody>
          <a:bodyPr/>
          <a:lstStyle/>
          <a:p>
            <a:r>
              <a:rPr lang="en-US" altLang="en-US" sz="3200" dirty="0"/>
              <a:t>Supervisory Control and Data Acquisition (SCADA) systems  structure</a:t>
            </a:r>
          </a:p>
        </p:txBody>
      </p:sp>
    </p:spTree>
    <p:extLst>
      <p:ext uri="{BB962C8B-B14F-4D97-AF65-F5344CB8AC3E}">
        <p14:creationId xmlns:p14="http://schemas.microsoft.com/office/powerpoint/2010/main" val="3280759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Title 2"/>
          <p:cNvSpPr>
            <a:spLocks noGrp="1"/>
          </p:cNvSpPr>
          <p:nvPr>
            <p:ph type="title" idx="4294967295"/>
          </p:nvPr>
        </p:nvSpPr>
        <p:spPr/>
        <p:txBody>
          <a:bodyPr/>
          <a:lstStyle/>
          <a:p>
            <a:r>
              <a:rPr lang="en-US" altLang="en-US"/>
              <a:t>SCADA units</a:t>
            </a:r>
          </a:p>
        </p:txBody>
      </p:sp>
      <p:sp>
        <p:nvSpPr>
          <p:cNvPr id="596995" name="Content Placeholder 3"/>
          <p:cNvSpPr>
            <a:spLocks noGrp="1"/>
          </p:cNvSpPr>
          <p:nvPr>
            <p:ph idx="4294967295"/>
          </p:nvPr>
        </p:nvSpPr>
        <p:spPr/>
        <p:txBody>
          <a:bodyPr/>
          <a:lstStyle/>
          <a:p>
            <a:r>
              <a:rPr lang="en-US" altLang="en-US" sz="2000" dirty="0"/>
              <a:t>A </a:t>
            </a:r>
            <a:r>
              <a:rPr lang="en-US" altLang="en-US" sz="2000" b="1" dirty="0"/>
              <a:t>control loop</a:t>
            </a:r>
            <a:r>
              <a:rPr lang="en-US" altLang="en-US" sz="2000" dirty="0"/>
              <a:t>. This includes sensors, controllers, actuators, and communication links, that operate on a controlled process.  Sensors collect information from the controlled process and send it to the controller which adjusts parameters based on these values and their set points. </a:t>
            </a:r>
          </a:p>
          <a:p>
            <a:r>
              <a:rPr lang="en-US" altLang="en-US" sz="2000" dirty="0"/>
              <a:t>A </a:t>
            </a:r>
            <a:r>
              <a:rPr lang="en-US" altLang="en-US" sz="2000" b="1" dirty="0"/>
              <a:t>human-machine interface (HMI). </a:t>
            </a:r>
            <a:r>
              <a:rPr lang="en-US" altLang="en-US" sz="2000" dirty="0"/>
              <a:t>Used by engineers and operators to define set points, control algorithms, and adjust parameters. The HMI also displays status information and historical information.</a:t>
            </a:r>
          </a:p>
          <a:p>
            <a:r>
              <a:rPr lang="en-US" altLang="en-US" sz="2000" b="1" dirty="0"/>
              <a:t>Remote diagnostic and maintenance functions</a:t>
            </a:r>
            <a:r>
              <a:rPr lang="en-US" altLang="en-US" sz="2000" dirty="0"/>
              <a:t>. Used to identify and recover from failures or attacks.</a:t>
            </a:r>
          </a:p>
          <a:p>
            <a:r>
              <a:rPr lang="en-US" altLang="en-US" sz="2000" b="1" dirty="0"/>
              <a:t>Databases.</a:t>
            </a:r>
            <a:r>
              <a:rPr lang="en-US" altLang="en-US" sz="2000" dirty="0"/>
              <a:t> Contain control information, settings, historical information (logs), …</a:t>
            </a:r>
          </a:p>
          <a:p>
            <a:r>
              <a:rPr lang="en-US" altLang="en-US" sz="2000" b="1" dirty="0"/>
              <a:t>Communication networks</a:t>
            </a:r>
            <a:r>
              <a:rPr lang="en-US" altLang="en-US" sz="2000" dirty="0"/>
              <a:t>. To connect all the units.</a:t>
            </a:r>
          </a:p>
          <a:p>
            <a:r>
              <a:rPr lang="en-US" altLang="en-US" sz="2000" dirty="0"/>
              <a:t>SCADAs are the most important type of CPS.</a:t>
            </a:r>
          </a:p>
        </p:txBody>
      </p:sp>
    </p:spTree>
    <p:extLst>
      <p:ext uri="{BB962C8B-B14F-4D97-AF65-F5344CB8AC3E}">
        <p14:creationId xmlns:p14="http://schemas.microsoft.com/office/powerpoint/2010/main" val="2870936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8018" name="Object 3"/>
          <p:cNvGraphicFramePr>
            <a:graphicFrameLocks noChangeAspect="1"/>
          </p:cNvGraphicFramePr>
          <p:nvPr>
            <p:extLst>
              <p:ext uri="{D42A27DB-BD31-4B8C-83A1-F6EECF244321}">
                <p14:modId xmlns:p14="http://schemas.microsoft.com/office/powerpoint/2010/main" val="3945403053"/>
              </p:ext>
            </p:extLst>
          </p:nvPr>
        </p:nvGraphicFramePr>
        <p:xfrm>
          <a:off x="2093975" y="1588168"/>
          <a:ext cx="8075115" cy="4494997"/>
        </p:xfrm>
        <a:graphic>
          <a:graphicData uri="http://schemas.openxmlformats.org/presentationml/2006/ole">
            <mc:AlternateContent xmlns:mc="http://schemas.openxmlformats.org/markup-compatibility/2006">
              <mc:Choice xmlns:v="urn:schemas-microsoft-com:vml" Requires="v">
                <p:oleObj spid="_x0000_s9355" name="Document" r:id="rId3" imgW="5473785" imgH="2231955" progId="Word.Document.12">
                  <p:embed/>
                </p:oleObj>
              </mc:Choice>
              <mc:Fallback>
                <p:oleObj name="Document" r:id="rId3" imgW="5473785" imgH="2231955" progId="Word.Documen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3975" y="1588168"/>
                        <a:ext cx="8075115" cy="4494997"/>
                      </a:xfrm>
                      <a:prstGeom prst="rect">
                        <a:avLst/>
                      </a:prstGeom>
                      <a:noFill/>
                      <a:ln>
                        <a:noFill/>
                      </a:ln>
                      <a:effectLst/>
                      <a:extLst/>
                    </p:spPr>
                  </p:pic>
                </p:oleObj>
              </mc:Fallback>
            </mc:AlternateContent>
          </a:graphicData>
        </a:graphic>
      </p:graphicFrame>
      <p:sp>
        <p:nvSpPr>
          <p:cNvPr id="598019" name="Title 3"/>
          <p:cNvSpPr>
            <a:spLocks noGrp="1"/>
          </p:cNvSpPr>
          <p:nvPr>
            <p:ph type="title" idx="4294967295"/>
          </p:nvPr>
        </p:nvSpPr>
        <p:spPr/>
        <p:txBody>
          <a:bodyPr/>
          <a:lstStyle/>
          <a:p>
            <a:r>
              <a:rPr lang="en-US" altLang="en-US"/>
              <a:t>General SCADA architecture</a:t>
            </a:r>
          </a:p>
        </p:txBody>
      </p:sp>
    </p:spTree>
    <p:extLst>
      <p:ext uri="{BB962C8B-B14F-4D97-AF65-F5344CB8AC3E}">
        <p14:creationId xmlns:p14="http://schemas.microsoft.com/office/powerpoint/2010/main" val="1631861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5186" name="Group 107"/>
          <p:cNvGrpSpPr>
            <a:grpSpLocks/>
          </p:cNvGrpSpPr>
          <p:nvPr/>
        </p:nvGrpSpPr>
        <p:grpSpPr bwMode="auto">
          <a:xfrm>
            <a:off x="1752600" y="2133600"/>
            <a:ext cx="8610600" cy="3436938"/>
            <a:chOff x="304800" y="919766"/>
            <a:chExt cx="8610600" cy="3436513"/>
          </a:xfrm>
        </p:grpSpPr>
        <p:grpSp>
          <p:nvGrpSpPr>
            <p:cNvPr id="605188" name="Group 24"/>
            <p:cNvGrpSpPr>
              <a:grpSpLocks/>
            </p:cNvGrpSpPr>
            <p:nvPr/>
          </p:nvGrpSpPr>
          <p:grpSpPr bwMode="auto">
            <a:xfrm>
              <a:off x="6324600" y="919766"/>
              <a:ext cx="2377440" cy="927279"/>
              <a:chOff x="990600" y="685800"/>
              <a:chExt cx="1752599" cy="914400"/>
            </a:xfrm>
          </p:grpSpPr>
          <p:sp>
            <p:nvSpPr>
              <p:cNvPr id="5" name="Rectangle 4"/>
              <p:cNvSpPr/>
              <p:nvPr/>
            </p:nvSpPr>
            <p:spPr>
              <a:xfrm>
                <a:off x="990600" y="685800"/>
                <a:ext cx="1682851" cy="91411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6" name="TextBox 5"/>
              <p:cNvSpPr txBox="1"/>
              <p:nvPr/>
            </p:nvSpPr>
            <p:spPr>
              <a:xfrm>
                <a:off x="990600" y="685800"/>
                <a:ext cx="1682851" cy="258268"/>
              </a:xfrm>
              <a:prstGeom prst="rect">
                <a:avLst/>
              </a:prstGeom>
              <a:noFill/>
            </p:spPr>
            <p:txBody>
              <a:bodyPr>
                <a:spAutoFit/>
              </a:bodyPr>
              <a:lstStyle/>
              <a:p>
                <a:pPr algn="ctr">
                  <a:defRPr/>
                </a:pPr>
                <a:r>
                  <a:rPr lang="en-US" sz="1100" dirty="0">
                    <a:latin typeface="+mj-lt"/>
                  </a:rPr>
                  <a:t>Field Unit</a:t>
                </a:r>
              </a:p>
            </p:txBody>
          </p:sp>
          <p:cxnSp>
            <p:nvCxnSpPr>
              <p:cNvPr id="7" name="Straight Connector 6"/>
              <p:cNvCxnSpPr/>
              <p:nvPr/>
            </p:nvCxnSpPr>
            <p:spPr>
              <a:xfrm>
                <a:off x="990600" y="981634"/>
                <a:ext cx="16828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60816" y="1105289"/>
                <a:ext cx="1682851" cy="277051"/>
              </a:xfrm>
              <a:prstGeom prst="rect">
                <a:avLst/>
              </a:prstGeom>
              <a:noFill/>
            </p:spPr>
            <p:txBody>
              <a:bodyPr>
                <a:spAutoFit/>
              </a:bodyPr>
              <a:lstStyle/>
              <a:p>
                <a:pPr>
                  <a:defRPr/>
                </a:pPr>
                <a:endParaRPr lang="en-US" sz="1200" dirty="0">
                  <a:latin typeface="+mj-lt"/>
                  <a:cs typeface="Arial" pitchFamily="34" charset="0"/>
                </a:endParaRPr>
              </a:p>
            </p:txBody>
          </p:sp>
        </p:grpSp>
        <p:grpSp>
          <p:nvGrpSpPr>
            <p:cNvPr id="605189" name="Group 25"/>
            <p:cNvGrpSpPr>
              <a:grpSpLocks/>
            </p:cNvGrpSpPr>
            <p:nvPr/>
          </p:nvGrpSpPr>
          <p:grpSpPr bwMode="auto">
            <a:xfrm>
              <a:off x="3657600" y="919766"/>
              <a:ext cx="1904999" cy="927279"/>
              <a:chOff x="990600" y="685800"/>
              <a:chExt cx="1752599" cy="914400"/>
            </a:xfrm>
          </p:grpSpPr>
          <p:sp>
            <p:nvSpPr>
              <p:cNvPr id="27" name="Rectangle 26"/>
              <p:cNvSpPr/>
              <p:nvPr/>
            </p:nvSpPr>
            <p:spPr>
              <a:xfrm>
                <a:off x="990600" y="685800"/>
                <a:ext cx="1682496" cy="91411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28" name="TextBox 27"/>
              <p:cNvSpPr txBox="1"/>
              <p:nvPr/>
            </p:nvSpPr>
            <p:spPr>
              <a:xfrm>
                <a:off x="990600" y="685800"/>
                <a:ext cx="1682496" cy="258268"/>
              </a:xfrm>
              <a:prstGeom prst="rect">
                <a:avLst/>
              </a:prstGeom>
              <a:noFill/>
            </p:spPr>
            <p:txBody>
              <a:bodyPr>
                <a:spAutoFit/>
              </a:bodyPr>
              <a:lstStyle/>
              <a:p>
                <a:pPr algn="ctr">
                  <a:defRPr/>
                </a:pPr>
                <a:r>
                  <a:rPr lang="en-US" sz="1100" dirty="0">
                    <a:latin typeface="+mj-lt"/>
                  </a:rPr>
                  <a:t>Communication Network</a:t>
                </a:r>
              </a:p>
            </p:txBody>
          </p:sp>
          <p:cxnSp>
            <p:nvCxnSpPr>
              <p:cNvPr id="29" name="Straight Connector 28"/>
              <p:cNvCxnSpPr/>
              <p:nvPr/>
            </p:nvCxnSpPr>
            <p:spPr>
              <a:xfrm>
                <a:off x="990600" y="981634"/>
                <a:ext cx="16824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060704" y="1105289"/>
                <a:ext cx="1682496" cy="277051"/>
              </a:xfrm>
              <a:prstGeom prst="rect">
                <a:avLst/>
              </a:prstGeom>
              <a:noFill/>
            </p:spPr>
            <p:txBody>
              <a:bodyPr>
                <a:spAutoFit/>
              </a:bodyPr>
              <a:lstStyle/>
              <a:p>
                <a:pPr>
                  <a:defRPr/>
                </a:pPr>
                <a:endParaRPr lang="en-US" sz="1200" dirty="0">
                  <a:latin typeface="+mj-lt"/>
                  <a:cs typeface="Arial" pitchFamily="34" charset="0"/>
                </a:endParaRPr>
              </a:p>
            </p:txBody>
          </p:sp>
        </p:grpSp>
        <p:grpSp>
          <p:nvGrpSpPr>
            <p:cNvPr id="605190" name="Group 30"/>
            <p:cNvGrpSpPr>
              <a:grpSpLocks/>
            </p:cNvGrpSpPr>
            <p:nvPr/>
          </p:nvGrpSpPr>
          <p:grpSpPr bwMode="auto">
            <a:xfrm>
              <a:off x="609600" y="919766"/>
              <a:ext cx="2377440" cy="927279"/>
              <a:chOff x="990600" y="685800"/>
              <a:chExt cx="1752599" cy="914400"/>
            </a:xfrm>
          </p:grpSpPr>
          <p:sp>
            <p:nvSpPr>
              <p:cNvPr id="32" name="Rectangle 31"/>
              <p:cNvSpPr/>
              <p:nvPr/>
            </p:nvSpPr>
            <p:spPr>
              <a:xfrm>
                <a:off x="990600" y="685800"/>
                <a:ext cx="1682851" cy="91411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33" name="TextBox 32"/>
              <p:cNvSpPr txBox="1"/>
              <p:nvPr/>
            </p:nvSpPr>
            <p:spPr>
              <a:xfrm>
                <a:off x="990600" y="685800"/>
                <a:ext cx="1682851" cy="258268"/>
              </a:xfrm>
              <a:prstGeom prst="rect">
                <a:avLst/>
              </a:prstGeom>
              <a:noFill/>
            </p:spPr>
            <p:txBody>
              <a:bodyPr>
                <a:spAutoFit/>
              </a:bodyPr>
              <a:lstStyle/>
              <a:p>
                <a:pPr algn="ctr">
                  <a:defRPr/>
                </a:pPr>
                <a:r>
                  <a:rPr lang="en-US" sz="1100" dirty="0">
                    <a:latin typeface="+mj-lt"/>
                  </a:rPr>
                  <a:t>Central Controller</a:t>
                </a:r>
              </a:p>
            </p:txBody>
          </p:sp>
          <p:cxnSp>
            <p:nvCxnSpPr>
              <p:cNvPr id="34" name="Straight Connector 33"/>
              <p:cNvCxnSpPr/>
              <p:nvPr/>
            </p:nvCxnSpPr>
            <p:spPr>
              <a:xfrm>
                <a:off x="990600" y="981634"/>
                <a:ext cx="16828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060816" y="1105289"/>
                <a:ext cx="1682851" cy="277051"/>
              </a:xfrm>
              <a:prstGeom prst="rect">
                <a:avLst/>
              </a:prstGeom>
              <a:noFill/>
            </p:spPr>
            <p:txBody>
              <a:bodyPr>
                <a:spAutoFit/>
              </a:bodyPr>
              <a:lstStyle/>
              <a:p>
                <a:pPr>
                  <a:defRPr/>
                </a:pPr>
                <a:endParaRPr lang="en-US" sz="1200" dirty="0">
                  <a:latin typeface="+mj-lt"/>
                  <a:cs typeface="Arial" pitchFamily="34" charset="0"/>
                </a:endParaRPr>
              </a:p>
            </p:txBody>
          </p:sp>
        </p:grpSp>
        <p:grpSp>
          <p:nvGrpSpPr>
            <p:cNvPr id="605191" name="Group 35"/>
            <p:cNvGrpSpPr>
              <a:grpSpLocks/>
            </p:cNvGrpSpPr>
            <p:nvPr/>
          </p:nvGrpSpPr>
          <p:grpSpPr bwMode="auto">
            <a:xfrm>
              <a:off x="304800" y="3429000"/>
              <a:ext cx="1371600" cy="927279"/>
              <a:chOff x="990600" y="685800"/>
              <a:chExt cx="1752599" cy="914400"/>
            </a:xfrm>
          </p:grpSpPr>
          <p:sp>
            <p:nvSpPr>
              <p:cNvPr id="37" name="Rectangle 36"/>
              <p:cNvSpPr/>
              <p:nvPr/>
            </p:nvSpPr>
            <p:spPr>
              <a:xfrm>
                <a:off x="990600" y="686090"/>
                <a:ext cx="1681603" cy="91411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38" name="TextBox 37"/>
              <p:cNvSpPr txBox="1"/>
              <p:nvPr/>
            </p:nvSpPr>
            <p:spPr>
              <a:xfrm>
                <a:off x="990600" y="686090"/>
                <a:ext cx="1681603" cy="424184"/>
              </a:xfrm>
              <a:prstGeom prst="rect">
                <a:avLst/>
              </a:prstGeom>
              <a:noFill/>
            </p:spPr>
            <p:txBody>
              <a:bodyPr>
                <a:spAutoFit/>
              </a:bodyPr>
              <a:lstStyle/>
              <a:p>
                <a:pPr algn="ctr">
                  <a:defRPr/>
                </a:pPr>
                <a:r>
                  <a:rPr lang="en-US" sz="1100" dirty="0">
                    <a:latin typeface="+mj-lt"/>
                  </a:rPr>
                  <a:t>Human-Machine Interface</a:t>
                </a:r>
              </a:p>
            </p:txBody>
          </p:sp>
          <p:cxnSp>
            <p:nvCxnSpPr>
              <p:cNvPr id="39" name="Straight Connector 38"/>
              <p:cNvCxnSpPr/>
              <p:nvPr/>
            </p:nvCxnSpPr>
            <p:spPr>
              <a:xfrm>
                <a:off x="990600" y="1143145"/>
                <a:ext cx="16816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061597" y="1105579"/>
                <a:ext cx="1681602" cy="277050"/>
              </a:xfrm>
              <a:prstGeom prst="rect">
                <a:avLst/>
              </a:prstGeom>
              <a:noFill/>
            </p:spPr>
            <p:txBody>
              <a:bodyPr>
                <a:spAutoFit/>
              </a:bodyPr>
              <a:lstStyle/>
              <a:p>
                <a:pPr>
                  <a:defRPr/>
                </a:pPr>
                <a:endParaRPr lang="en-US" sz="1200" dirty="0">
                  <a:latin typeface="+mj-lt"/>
                  <a:cs typeface="Arial" pitchFamily="34" charset="0"/>
                </a:endParaRPr>
              </a:p>
            </p:txBody>
          </p:sp>
        </p:grpSp>
        <p:grpSp>
          <p:nvGrpSpPr>
            <p:cNvPr id="605192" name="Group 40"/>
            <p:cNvGrpSpPr>
              <a:grpSpLocks/>
            </p:cNvGrpSpPr>
            <p:nvPr/>
          </p:nvGrpSpPr>
          <p:grpSpPr bwMode="auto">
            <a:xfrm>
              <a:off x="1905000" y="3429000"/>
              <a:ext cx="1371600" cy="927279"/>
              <a:chOff x="990600" y="685800"/>
              <a:chExt cx="1752599" cy="914400"/>
            </a:xfrm>
          </p:grpSpPr>
          <p:sp>
            <p:nvSpPr>
              <p:cNvPr id="42" name="Rectangle 41"/>
              <p:cNvSpPr/>
              <p:nvPr/>
            </p:nvSpPr>
            <p:spPr>
              <a:xfrm>
                <a:off x="990600" y="686090"/>
                <a:ext cx="1681603" cy="91411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43" name="TextBox 42"/>
              <p:cNvSpPr txBox="1"/>
              <p:nvPr/>
            </p:nvSpPr>
            <p:spPr>
              <a:xfrm>
                <a:off x="990600" y="686090"/>
                <a:ext cx="1681603" cy="258267"/>
              </a:xfrm>
              <a:prstGeom prst="rect">
                <a:avLst/>
              </a:prstGeom>
              <a:noFill/>
            </p:spPr>
            <p:txBody>
              <a:bodyPr>
                <a:spAutoFit/>
              </a:bodyPr>
              <a:lstStyle/>
              <a:p>
                <a:pPr algn="ctr">
                  <a:defRPr/>
                </a:pPr>
                <a:r>
                  <a:rPr lang="en-US" sz="1100" dirty="0">
                    <a:latin typeface="+mj-lt"/>
                  </a:rPr>
                  <a:t>Data Server</a:t>
                </a:r>
              </a:p>
            </p:txBody>
          </p:sp>
          <p:cxnSp>
            <p:nvCxnSpPr>
              <p:cNvPr id="44" name="Straight Connector 43"/>
              <p:cNvCxnSpPr/>
              <p:nvPr/>
            </p:nvCxnSpPr>
            <p:spPr>
              <a:xfrm>
                <a:off x="990600" y="1017924"/>
                <a:ext cx="16816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061597" y="1105579"/>
                <a:ext cx="1681602" cy="277050"/>
              </a:xfrm>
              <a:prstGeom prst="rect">
                <a:avLst/>
              </a:prstGeom>
              <a:noFill/>
            </p:spPr>
            <p:txBody>
              <a:bodyPr>
                <a:spAutoFit/>
              </a:bodyPr>
              <a:lstStyle/>
              <a:p>
                <a:pPr>
                  <a:defRPr/>
                </a:pPr>
                <a:endParaRPr lang="en-US" sz="1200" dirty="0">
                  <a:latin typeface="+mj-lt"/>
                  <a:cs typeface="Arial" pitchFamily="34" charset="0"/>
                </a:endParaRPr>
              </a:p>
            </p:txBody>
          </p:sp>
        </p:grpSp>
        <p:sp>
          <p:nvSpPr>
            <p:cNvPr id="47" name="Flowchart: Decision 46"/>
            <p:cNvSpPr/>
            <p:nvPr/>
          </p:nvSpPr>
          <p:spPr>
            <a:xfrm>
              <a:off x="838200" y="1846751"/>
              <a:ext cx="304800" cy="309525"/>
            </a:xfrm>
            <a:prstGeom prst="flowChartDecision">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48" name="Flowchart: Decision 47"/>
            <p:cNvSpPr/>
            <p:nvPr/>
          </p:nvSpPr>
          <p:spPr>
            <a:xfrm>
              <a:off x="2362200" y="1846751"/>
              <a:ext cx="304800" cy="309525"/>
            </a:xfrm>
            <a:prstGeom prst="flowChartDecision">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49" name="Flowchart: Decision 48"/>
            <p:cNvSpPr/>
            <p:nvPr/>
          </p:nvSpPr>
          <p:spPr>
            <a:xfrm>
              <a:off x="6477000" y="1829292"/>
              <a:ext cx="304800" cy="307937"/>
            </a:xfrm>
            <a:prstGeom prst="flowChartDecision">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50" name="Flowchart: Decision 49"/>
            <p:cNvSpPr/>
            <p:nvPr/>
          </p:nvSpPr>
          <p:spPr>
            <a:xfrm>
              <a:off x="8001000" y="1829292"/>
              <a:ext cx="304800" cy="307937"/>
            </a:xfrm>
            <a:prstGeom prst="flowChartDecision">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grpSp>
          <p:nvGrpSpPr>
            <p:cNvPr id="605197" name="Group 50"/>
            <p:cNvGrpSpPr>
              <a:grpSpLocks/>
            </p:cNvGrpSpPr>
            <p:nvPr/>
          </p:nvGrpSpPr>
          <p:grpSpPr bwMode="auto">
            <a:xfrm>
              <a:off x="7543800" y="3429000"/>
              <a:ext cx="1371600" cy="927279"/>
              <a:chOff x="990600" y="685800"/>
              <a:chExt cx="1752599" cy="914400"/>
            </a:xfrm>
          </p:grpSpPr>
          <p:sp>
            <p:nvSpPr>
              <p:cNvPr id="52" name="Rectangle 51"/>
              <p:cNvSpPr/>
              <p:nvPr/>
            </p:nvSpPr>
            <p:spPr>
              <a:xfrm>
                <a:off x="990600" y="686090"/>
                <a:ext cx="1681603" cy="91411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53" name="TextBox 52"/>
              <p:cNvSpPr txBox="1"/>
              <p:nvPr/>
            </p:nvSpPr>
            <p:spPr>
              <a:xfrm>
                <a:off x="990600" y="686090"/>
                <a:ext cx="1681603" cy="258267"/>
              </a:xfrm>
              <a:prstGeom prst="rect">
                <a:avLst/>
              </a:prstGeom>
              <a:noFill/>
            </p:spPr>
            <p:txBody>
              <a:bodyPr>
                <a:spAutoFit/>
              </a:bodyPr>
              <a:lstStyle/>
              <a:p>
                <a:pPr algn="ctr">
                  <a:defRPr/>
                </a:pPr>
                <a:r>
                  <a:rPr lang="en-US" sz="1100" dirty="0">
                    <a:latin typeface="+mj-lt"/>
                  </a:rPr>
                  <a:t>Local Controller</a:t>
                </a:r>
              </a:p>
            </p:txBody>
          </p:sp>
          <p:cxnSp>
            <p:nvCxnSpPr>
              <p:cNvPr id="54" name="Straight Connector 53"/>
              <p:cNvCxnSpPr/>
              <p:nvPr/>
            </p:nvCxnSpPr>
            <p:spPr>
              <a:xfrm>
                <a:off x="990600" y="1017924"/>
                <a:ext cx="16816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061597" y="1105579"/>
                <a:ext cx="1681602" cy="277050"/>
              </a:xfrm>
              <a:prstGeom prst="rect">
                <a:avLst/>
              </a:prstGeom>
              <a:noFill/>
            </p:spPr>
            <p:txBody>
              <a:bodyPr>
                <a:spAutoFit/>
              </a:bodyPr>
              <a:lstStyle/>
              <a:p>
                <a:pPr>
                  <a:defRPr/>
                </a:pPr>
                <a:endParaRPr lang="en-US" sz="1200" dirty="0">
                  <a:latin typeface="+mj-lt"/>
                  <a:cs typeface="Arial" pitchFamily="34" charset="0"/>
                </a:endParaRPr>
              </a:p>
            </p:txBody>
          </p:sp>
        </p:grpSp>
        <p:grpSp>
          <p:nvGrpSpPr>
            <p:cNvPr id="605198" name="Group 60"/>
            <p:cNvGrpSpPr>
              <a:grpSpLocks/>
            </p:cNvGrpSpPr>
            <p:nvPr/>
          </p:nvGrpSpPr>
          <p:grpSpPr bwMode="auto">
            <a:xfrm>
              <a:off x="5943600" y="3429000"/>
              <a:ext cx="1371600" cy="927279"/>
              <a:chOff x="990600" y="685800"/>
              <a:chExt cx="1752599" cy="914400"/>
            </a:xfrm>
          </p:grpSpPr>
          <p:sp>
            <p:nvSpPr>
              <p:cNvPr id="62" name="Rectangle 61"/>
              <p:cNvSpPr/>
              <p:nvPr/>
            </p:nvSpPr>
            <p:spPr>
              <a:xfrm>
                <a:off x="990600" y="686090"/>
                <a:ext cx="1681603" cy="91411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63" name="TextBox 62"/>
              <p:cNvSpPr txBox="1"/>
              <p:nvPr/>
            </p:nvSpPr>
            <p:spPr>
              <a:xfrm>
                <a:off x="990600" y="686090"/>
                <a:ext cx="1681603" cy="258267"/>
              </a:xfrm>
              <a:prstGeom prst="rect">
                <a:avLst/>
              </a:prstGeom>
              <a:noFill/>
            </p:spPr>
            <p:txBody>
              <a:bodyPr>
                <a:spAutoFit/>
              </a:bodyPr>
              <a:lstStyle/>
              <a:p>
                <a:pPr algn="ctr">
                  <a:defRPr/>
                </a:pPr>
                <a:r>
                  <a:rPr lang="en-US" sz="1100" dirty="0">
                    <a:latin typeface="+mj-lt"/>
                  </a:rPr>
                  <a:t>Field Unit</a:t>
                </a:r>
              </a:p>
            </p:txBody>
          </p:sp>
          <p:cxnSp>
            <p:nvCxnSpPr>
              <p:cNvPr id="64" name="Straight Connector 63"/>
              <p:cNvCxnSpPr/>
              <p:nvPr/>
            </p:nvCxnSpPr>
            <p:spPr>
              <a:xfrm>
                <a:off x="990600" y="1017924"/>
                <a:ext cx="16816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061597" y="1105579"/>
                <a:ext cx="1681602" cy="272355"/>
              </a:xfrm>
              <a:prstGeom prst="rect">
                <a:avLst/>
              </a:prstGeom>
              <a:noFill/>
            </p:spPr>
            <p:txBody>
              <a:bodyPr>
                <a:spAutoFit/>
              </a:bodyPr>
              <a:lstStyle/>
              <a:p>
                <a:pPr>
                  <a:defRPr/>
                </a:pPr>
                <a:endParaRPr lang="en-US" sz="1200" dirty="0">
                  <a:latin typeface="+mj-lt"/>
                  <a:cs typeface="Arial" pitchFamily="34" charset="0"/>
                </a:endParaRPr>
              </a:p>
            </p:txBody>
          </p:sp>
        </p:grpSp>
        <p:cxnSp>
          <p:nvCxnSpPr>
            <p:cNvPr id="93" name="Straight Connector 92"/>
            <p:cNvCxnSpPr>
              <a:stCxn id="47" idx="2"/>
            </p:cNvCxnSpPr>
            <p:nvPr/>
          </p:nvCxnSpPr>
          <p:spPr>
            <a:xfrm rot="5400000">
              <a:off x="372345" y="2774531"/>
              <a:ext cx="1236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48" idx="2"/>
            </p:cNvCxnSpPr>
            <p:nvPr/>
          </p:nvCxnSpPr>
          <p:spPr>
            <a:xfrm rot="5400000">
              <a:off x="1896345" y="2774531"/>
              <a:ext cx="123650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rot="5400000">
              <a:off x="7522447" y="2765007"/>
              <a:ext cx="12619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rot="5400000">
              <a:off x="5998447" y="2765007"/>
              <a:ext cx="12619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2895600" y="1383259"/>
              <a:ext cx="76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5486400" y="1383259"/>
              <a:ext cx="838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8305800" y="1829292"/>
              <a:ext cx="228600" cy="280952"/>
            </a:xfrm>
            <a:prstGeom prst="rect">
              <a:avLst/>
            </a:prstGeom>
            <a:noFill/>
          </p:spPr>
          <p:txBody>
            <a:bodyPr>
              <a:spAutoFit/>
            </a:bodyPr>
            <a:lstStyle/>
            <a:p>
              <a:pPr>
                <a:defRPr/>
              </a:pPr>
              <a:r>
                <a:rPr lang="en-US" sz="1200" dirty="0">
                  <a:latin typeface="+mj-lt"/>
                </a:rPr>
                <a:t>1</a:t>
              </a:r>
            </a:p>
          </p:txBody>
        </p:sp>
        <p:sp>
          <p:nvSpPr>
            <p:cNvPr id="140" name="TextBox 139"/>
            <p:cNvSpPr txBox="1"/>
            <p:nvPr/>
          </p:nvSpPr>
          <p:spPr>
            <a:xfrm>
              <a:off x="8305800" y="3124531"/>
              <a:ext cx="304800" cy="280952"/>
            </a:xfrm>
            <a:prstGeom prst="rect">
              <a:avLst/>
            </a:prstGeom>
            <a:noFill/>
          </p:spPr>
          <p:txBody>
            <a:bodyPr>
              <a:spAutoFit/>
            </a:bodyPr>
            <a:lstStyle/>
            <a:p>
              <a:pPr>
                <a:defRPr/>
              </a:pPr>
              <a:r>
                <a:rPr lang="en-US" sz="1200" dirty="0">
                  <a:latin typeface="+mj-lt"/>
                </a:rPr>
                <a:t>1</a:t>
              </a:r>
            </a:p>
          </p:txBody>
        </p:sp>
        <p:sp>
          <p:nvSpPr>
            <p:cNvPr id="142" name="TextBox 141"/>
            <p:cNvSpPr txBox="1"/>
            <p:nvPr/>
          </p:nvSpPr>
          <p:spPr>
            <a:xfrm>
              <a:off x="609600" y="1846751"/>
              <a:ext cx="228600" cy="280953"/>
            </a:xfrm>
            <a:prstGeom prst="rect">
              <a:avLst/>
            </a:prstGeom>
            <a:noFill/>
          </p:spPr>
          <p:txBody>
            <a:bodyPr>
              <a:spAutoFit/>
            </a:bodyPr>
            <a:lstStyle/>
            <a:p>
              <a:pPr>
                <a:defRPr/>
              </a:pPr>
              <a:r>
                <a:rPr lang="en-US" sz="1200" dirty="0">
                  <a:latin typeface="+mj-lt"/>
                </a:rPr>
                <a:t>1</a:t>
              </a:r>
            </a:p>
          </p:txBody>
        </p:sp>
        <p:sp>
          <p:nvSpPr>
            <p:cNvPr id="143" name="TextBox 142"/>
            <p:cNvSpPr txBox="1"/>
            <p:nvPr/>
          </p:nvSpPr>
          <p:spPr>
            <a:xfrm>
              <a:off x="2667000" y="1846751"/>
              <a:ext cx="228600" cy="280953"/>
            </a:xfrm>
            <a:prstGeom prst="rect">
              <a:avLst/>
            </a:prstGeom>
            <a:noFill/>
          </p:spPr>
          <p:txBody>
            <a:bodyPr>
              <a:spAutoFit/>
            </a:bodyPr>
            <a:lstStyle/>
            <a:p>
              <a:pPr>
                <a:defRPr/>
              </a:pPr>
              <a:r>
                <a:rPr lang="en-US" sz="1200" dirty="0">
                  <a:latin typeface="+mj-lt"/>
                </a:rPr>
                <a:t>1</a:t>
              </a:r>
            </a:p>
          </p:txBody>
        </p:sp>
        <p:sp>
          <p:nvSpPr>
            <p:cNvPr id="144" name="Rectangle 143"/>
            <p:cNvSpPr/>
            <p:nvPr/>
          </p:nvSpPr>
          <p:spPr>
            <a:xfrm>
              <a:off x="609600" y="3048341"/>
              <a:ext cx="261610" cy="276965"/>
            </a:xfrm>
            <a:prstGeom prst="rect">
              <a:avLst/>
            </a:prstGeom>
          </p:spPr>
          <p:txBody>
            <a:bodyPr wrap="none">
              <a:spAutoFit/>
            </a:bodyPr>
            <a:lstStyle/>
            <a:p>
              <a:pPr>
                <a:defRPr/>
              </a:pPr>
              <a:r>
                <a:rPr lang="en-US" sz="1200" dirty="0">
                  <a:solidFill>
                    <a:prstClr val="black"/>
                  </a:solidFill>
                  <a:latin typeface="+mj-lt"/>
                </a:rPr>
                <a:t>*</a:t>
              </a:r>
            </a:p>
          </p:txBody>
        </p:sp>
        <p:sp>
          <p:nvSpPr>
            <p:cNvPr id="145" name="TextBox 144"/>
            <p:cNvSpPr txBox="1"/>
            <p:nvPr/>
          </p:nvSpPr>
          <p:spPr>
            <a:xfrm>
              <a:off x="2667000" y="3048341"/>
              <a:ext cx="228600" cy="280952"/>
            </a:xfrm>
            <a:prstGeom prst="rect">
              <a:avLst/>
            </a:prstGeom>
            <a:noFill/>
          </p:spPr>
          <p:txBody>
            <a:bodyPr>
              <a:spAutoFit/>
            </a:bodyPr>
            <a:lstStyle/>
            <a:p>
              <a:pPr>
                <a:defRPr/>
              </a:pPr>
              <a:r>
                <a:rPr lang="en-US" sz="1200" dirty="0">
                  <a:latin typeface="+mj-lt"/>
                </a:rPr>
                <a:t>*</a:t>
              </a:r>
            </a:p>
          </p:txBody>
        </p:sp>
        <p:sp>
          <p:nvSpPr>
            <p:cNvPr id="77" name="TextBox 76"/>
            <p:cNvSpPr txBox="1"/>
            <p:nvPr/>
          </p:nvSpPr>
          <p:spPr>
            <a:xfrm>
              <a:off x="6781800" y="1905482"/>
              <a:ext cx="228600" cy="280952"/>
            </a:xfrm>
            <a:prstGeom prst="rect">
              <a:avLst/>
            </a:prstGeom>
            <a:noFill/>
          </p:spPr>
          <p:txBody>
            <a:bodyPr>
              <a:spAutoFit/>
            </a:bodyPr>
            <a:lstStyle/>
            <a:p>
              <a:pPr>
                <a:defRPr/>
              </a:pPr>
              <a:r>
                <a:rPr lang="en-US" sz="1200" dirty="0">
                  <a:latin typeface="+mj-lt"/>
                </a:rPr>
                <a:t>1</a:t>
              </a:r>
            </a:p>
          </p:txBody>
        </p:sp>
        <p:sp>
          <p:nvSpPr>
            <p:cNvPr id="78" name="TextBox 77"/>
            <p:cNvSpPr txBox="1"/>
            <p:nvPr/>
          </p:nvSpPr>
          <p:spPr>
            <a:xfrm>
              <a:off x="6781800" y="3124531"/>
              <a:ext cx="228600" cy="280952"/>
            </a:xfrm>
            <a:prstGeom prst="rect">
              <a:avLst/>
            </a:prstGeom>
            <a:noFill/>
          </p:spPr>
          <p:txBody>
            <a:bodyPr>
              <a:spAutoFit/>
            </a:bodyPr>
            <a:lstStyle/>
            <a:p>
              <a:pPr>
                <a:defRPr/>
              </a:pPr>
              <a:r>
                <a:rPr lang="en-US" sz="1200" dirty="0">
                  <a:latin typeface="+mj-lt"/>
                </a:rPr>
                <a:t>*</a:t>
              </a:r>
            </a:p>
          </p:txBody>
        </p:sp>
        <p:cxnSp>
          <p:nvCxnSpPr>
            <p:cNvPr id="91" name="Straight Connector 90"/>
            <p:cNvCxnSpPr/>
            <p:nvPr/>
          </p:nvCxnSpPr>
          <p:spPr>
            <a:xfrm>
              <a:off x="609600" y="1524529"/>
              <a:ext cx="228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657600" y="1524529"/>
              <a:ext cx="1828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324600" y="1524529"/>
              <a:ext cx="228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5943600" y="4038818"/>
              <a:ext cx="1295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543800" y="4038818"/>
              <a:ext cx="1295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905000" y="4038818"/>
              <a:ext cx="1295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304800" y="4038818"/>
              <a:ext cx="1295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5187" name="Title 65"/>
          <p:cNvSpPr>
            <a:spLocks noGrp="1"/>
          </p:cNvSpPr>
          <p:nvPr>
            <p:ph type="title"/>
          </p:nvPr>
        </p:nvSpPr>
        <p:spPr/>
        <p:txBody>
          <a:bodyPr/>
          <a:lstStyle/>
          <a:p>
            <a:r>
              <a:rPr lang="en-US" altLang="en-US" dirty="0"/>
              <a:t>SCADA Pattern</a:t>
            </a:r>
          </a:p>
        </p:txBody>
      </p:sp>
    </p:spTree>
    <p:extLst>
      <p:ext uri="{BB962C8B-B14F-4D97-AF65-F5344CB8AC3E}">
        <p14:creationId xmlns:p14="http://schemas.microsoft.com/office/powerpoint/2010/main" val="814002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ChangeArrowheads="1"/>
          </p:cNvSpPr>
          <p:nvPr>
            <p:ph type="title"/>
          </p:nvPr>
        </p:nvSpPr>
        <p:spPr/>
        <p:txBody>
          <a:bodyPr/>
          <a:lstStyle/>
          <a:p>
            <a:r>
              <a:rPr lang="en-US" altLang="en-US"/>
              <a:t>SCADA threats</a:t>
            </a:r>
          </a:p>
        </p:txBody>
      </p:sp>
      <p:sp>
        <p:nvSpPr>
          <p:cNvPr id="599043" name="Rectangle 3"/>
          <p:cNvSpPr>
            <a:spLocks noGrp="1" noChangeArrowheads="1"/>
          </p:cNvSpPr>
          <p:nvPr>
            <p:ph type="body" idx="1"/>
          </p:nvPr>
        </p:nvSpPr>
        <p:spPr/>
        <p:txBody>
          <a:bodyPr>
            <a:normAutofit lnSpcReduction="10000"/>
          </a:bodyPr>
          <a:lstStyle/>
          <a:p>
            <a:pPr>
              <a:lnSpc>
                <a:spcPct val="90000"/>
              </a:lnSpc>
            </a:pPr>
            <a:r>
              <a:rPr lang="en-US" altLang="en-US" sz="2400" b="1" dirty="0"/>
              <a:t>Threats against/through the central controller </a:t>
            </a:r>
            <a:r>
              <a:rPr lang="en-US" altLang="en-US" sz="2400" dirty="0"/>
              <a:t>include those such as (</a:t>
            </a:r>
            <a:r>
              <a:rPr lang="en-US" altLang="en-US" sz="2400" dirty="0" err="1"/>
              <a:t>i</a:t>
            </a:r>
            <a:r>
              <a:rPr lang="en-US" altLang="en-US" sz="2400" dirty="0"/>
              <a:t>) physical attacks, (ii) malicious settings of the field units, (iii) wrong commands to the field units, (iv) malicious alteration of the runtime parameters of the central controller, and (v) denial of service attacks.</a:t>
            </a:r>
          </a:p>
          <a:p>
            <a:pPr>
              <a:lnSpc>
                <a:spcPct val="90000"/>
              </a:lnSpc>
            </a:pPr>
            <a:r>
              <a:rPr lang="en-US" altLang="en-US" sz="2400" b="1" dirty="0"/>
              <a:t>Threats against/through the field units </a:t>
            </a:r>
            <a:r>
              <a:rPr lang="en-US" altLang="en-US" sz="2400" dirty="0"/>
              <a:t>include those such as (</a:t>
            </a:r>
            <a:r>
              <a:rPr lang="en-US" altLang="en-US" sz="2400" dirty="0" err="1"/>
              <a:t>i</a:t>
            </a:r>
            <a:r>
              <a:rPr lang="en-US" altLang="en-US" sz="2400" dirty="0"/>
              <a:t>) physical attacks, (ii) malicious alteration of the runtime parameters of the field units, (iii) wrong commands to the field units, (iv) malicious alarms to the central controller, and (v) denial of service.</a:t>
            </a:r>
          </a:p>
          <a:p>
            <a:pPr>
              <a:lnSpc>
                <a:spcPct val="90000"/>
              </a:lnSpc>
            </a:pPr>
            <a:r>
              <a:rPr lang="en-US" altLang="en-US" sz="2400" b="1" dirty="0"/>
              <a:t>Threats against/through the communication networks </a:t>
            </a:r>
            <a:r>
              <a:rPr lang="en-US" altLang="en-US" sz="2400" dirty="0"/>
              <a:t>include (</a:t>
            </a:r>
            <a:r>
              <a:rPr lang="en-US" altLang="en-US" sz="2400" dirty="0" err="1"/>
              <a:t>i</a:t>
            </a:r>
            <a:r>
              <a:rPr lang="en-US" altLang="en-US" sz="2400" dirty="0"/>
              <a:t>) sniffing, (ii) spoofing, and (iii) denial of service.</a:t>
            </a:r>
          </a:p>
          <a:p>
            <a:r>
              <a:rPr lang="en-US" altLang="en-US" sz="2400" dirty="0"/>
              <a:t>Attacks against the central controller and the network are more harmful since they may disable the whole system, whereas attacks against ﬁeld units only affect speciﬁc units</a:t>
            </a:r>
          </a:p>
          <a:p>
            <a:pPr>
              <a:lnSpc>
                <a:spcPct val="90000"/>
              </a:lnSpc>
            </a:pPr>
            <a:endParaRPr lang="en-US" altLang="en-US" sz="2400" dirty="0"/>
          </a:p>
        </p:txBody>
      </p:sp>
    </p:spTree>
    <p:extLst>
      <p:ext uri="{BB962C8B-B14F-4D97-AF65-F5344CB8AC3E}">
        <p14:creationId xmlns:p14="http://schemas.microsoft.com/office/powerpoint/2010/main" val="1610250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Title 1"/>
          <p:cNvSpPr>
            <a:spLocks noGrp="1"/>
          </p:cNvSpPr>
          <p:nvPr>
            <p:ph type="title"/>
          </p:nvPr>
        </p:nvSpPr>
        <p:spPr>
          <a:xfrm>
            <a:off x="2209800" y="228600"/>
            <a:ext cx="7772400" cy="914400"/>
          </a:xfrm>
        </p:spPr>
        <p:txBody>
          <a:bodyPr/>
          <a:lstStyle/>
          <a:p>
            <a:r>
              <a:rPr lang="en-US" altLang="en-US"/>
              <a:t>Countermeasures</a:t>
            </a:r>
          </a:p>
        </p:txBody>
      </p:sp>
      <p:sp>
        <p:nvSpPr>
          <p:cNvPr id="609283" name="Content Placeholder 2"/>
          <p:cNvSpPr>
            <a:spLocks noGrp="1"/>
          </p:cNvSpPr>
          <p:nvPr>
            <p:ph idx="1"/>
          </p:nvPr>
        </p:nvSpPr>
        <p:spPr>
          <a:xfrm>
            <a:off x="2209800" y="1371600"/>
            <a:ext cx="7772400" cy="4800600"/>
          </a:xfrm>
        </p:spPr>
        <p:txBody>
          <a:bodyPr>
            <a:normAutofit lnSpcReduction="10000"/>
          </a:bodyPr>
          <a:lstStyle/>
          <a:p>
            <a:pPr>
              <a:lnSpc>
                <a:spcPct val="80000"/>
              </a:lnSpc>
            </a:pPr>
            <a:r>
              <a:rPr lang="en-US" altLang="en-US" sz="2400" dirty="0"/>
              <a:t>Central controller. To stop T1, we use security patterns for physical access control such as the Role-Based Access Control (RBAC) pattern combined with the Authenticator Pattern and the Logger Pattern</a:t>
            </a:r>
          </a:p>
          <a:p>
            <a:pPr>
              <a:lnSpc>
                <a:spcPct val="80000"/>
              </a:lnSpc>
            </a:pPr>
            <a:r>
              <a:rPr lang="en-US" altLang="en-US" sz="2400" dirty="0"/>
              <a:t>To stop T2, T3, and T4, we use the Authorization Pattern together with the Authenticator Pattern and the Secure Logger Pattern. The Authenticator restricts access to the system to only registered employees, the Authorization pattern controls the actions that the employees can do on the controller, and the logger is useful for those cases where a legitimate employee is trying to perform sabotage (we cannot stop the attack but we have a record of who did it)</a:t>
            </a:r>
          </a:p>
          <a:p>
            <a:pPr>
              <a:lnSpc>
                <a:spcPct val="80000"/>
              </a:lnSpc>
            </a:pPr>
            <a:r>
              <a:rPr lang="en-US" altLang="en-US" sz="2400" dirty="0"/>
              <a:t>To stop T5, we use the Firewall Pattern together with an Intrusion Detection System (IDS) pattern. The IDS detects the attack and instructs the firewall to block traffic from the attacking addresses</a:t>
            </a:r>
          </a:p>
          <a:p>
            <a:endParaRPr lang="en-US" altLang="en-US" sz="2000" dirty="0"/>
          </a:p>
        </p:txBody>
      </p:sp>
    </p:spTree>
    <p:extLst>
      <p:ext uri="{BB962C8B-B14F-4D97-AF65-F5344CB8AC3E}">
        <p14:creationId xmlns:p14="http://schemas.microsoft.com/office/powerpoint/2010/main" val="1977064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Title 1"/>
          <p:cNvSpPr>
            <a:spLocks noGrp="1"/>
          </p:cNvSpPr>
          <p:nvPr>
            <p:ph type="title"/>
          </p:nvPr>
        </p:nvSpPr>
        <p:spPr/>
        <p:txBody>
          <a:bodyPr/>
          <a:lstStyle/>
          <a:p>
            <a:r>
              <a:rPr lang="en-US" altLang="en-US" sz="3200"/>
              <a:t>Defenses for the Central Controller</a:t>
            </a:r>
          </a:p>
        </p:txBody>
      </p:sp>
      <p:pic>
        <p:nvPicPr>
          <p:cNvPr id="610307" name="Content Placeholder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00400" y="1752601"/>
            <a:ext cx="5994400" cy="4240213"/>
          </a:xfrm>
        </p:spPr>
      </p:pic>
    </p:spTree>
    <p:extLst>
      <p:ext uri="{BB962C8B-B14F-4D97-AF65-F5344CB8AC3E}">
        <p14:creationId xmlns:p14="http://schemas.microsoft.com/office/powerpoint/2010/main" val="1771636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Title 1"/>
          <p:cNvSpPr>
            <a:spLocks noGrp="1"/>
          </p:cNvSpPr>
          <p:nvPr>
            <p:ph type="title"/>
          </p:nvPr>
        </p:nvSpPr>
        <p:spPr/>
        <p:txBody>
          <a:bodyPr/>
          <a:lstStyle/>
          <a:p>
            <a:r>
              <a:rPr lang="en-US" altLang="en-US" dirty="0"/>
              <a:t>Rest of the system  [Fer10]</a:t>
            </a:r>
          </a:p>
        </p:txBody>
      </p:sp>
      <p:sp>
        <p:nvSpPr>
          <p:cNvPr id="611331" name="Content Placeholder 2"/>
          <p:cNvSpPr>
            <a:spLocks noGrp="1"/>
          </p:cNvSpPr>
          <p:nvPr>
            <p:ph idx="1"/>
          </p:nvPr>
        </p:nvSpPr>
        <p:spPr/>
        <p:txBody>
          <a:bodyPr/>
          <a:lstStyle/>
          <a:p>
            <a:r>
              <a:rPr lang="en-US" altLang="en-US" sz="2400"/>
              <a:t>Similarly we can analyze the network and the field units</a:t>
            </a:r>
          </a:p>
          <a:p>
            <a:r>
              <a:rPr lang="en-US" altLang="en-US" sz="2400"/>
              <a:t>For them we find the threats and we apply security patterns to control them</a:t>
            </a:r>
          </a:p>
          <a:p>
            <a:r>
              <a:rPr lang="en-US" altLang="en-US" sz="2400"/>
              <a:t>This results in a Secure SCADA pattern</a:t>
            </a:r>
          </a:p>
          <a:p>
            <a:endParaRPr lang="en-US" altLang="en-US"/>
          </a:p>
        </p:txBody>
      </p:sp>
    </p:spTree>
    <p:extLst>
      <p:ext uri="{BB962C8B-B14F-4D97-AF65-F5344CB8AC3E}">
        <p14:creationId xmlns:p14="http://schemas.microsoft.com/office/powerpoint/2010/main" val="1820927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354" name="Picture 2" descr="Fig 6 Class diagram for the secure SCADA patter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72665" y="685801"/>
            <a:ext cx="8754177" cy="5777563"/>
          </a:xfrm>
        </p:spPr>
      </p:pic>
    </p:spTree>
    <p:extLst>
      <p:ext uri="{BB962C8B-B14F-4D97-AF65-F5344CB8AC3E}">
        <p14:creationId xmlns:p14="http://schemas.microsoft.com/office/powerpoint/2010/main" val="1261304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3">
            <a:extLst>
              <a:ext uri="{FF2B5EF4-FFF2-40B4-BE49-F238E27FC236}">
                <a16:creationId xmlns:a16="http://schemas.microsoft.com/office/drawing/2014/main" id="{F62B3F8C-5AB6-4C9C-82CD-E83348238BBE}"/>
              </a:ext>
            </a:extLst>
          </p:cNvPr>
          <p:cNvSpPr>
            <a:spLocks noGrp="1"/>
          </p:cNvSpPr>
          <p:nvPr>
            <p:ph type="title"/>
          </p:nvPr>
        </p:nvSpPr>
        <p:spPr/>
        <p:txBody>
          <a:bodyPr/>
          <a:lstStyle/>
          <a:p>
            <a:r>
              <a:rPr lang="en-US" altLang="en-US"/>
              <a:t>CPS for smart buildings</a:t>
            </a:r>
          </a:p>
        </p:txBody>
      </p:sp>
      <p:sp>
        <p:nvSpPr>
          <p:cNvPr id="62467" name="Content Placeholder 4">
            <a:extLst>
              <a:ext uri="{FF2B5EF4-FFF2-40B4-BE49-F238E27FC236}">
                <a16:creationId xmlns:a16="http://schemas.microsoft.com/office/drawing/2014/main" id="{430F1F31-0FDC-4331-9777-0EC3AF68584B}"/>
              </a:ext>
            </a:extLst>
          </p:cNvPr>
          <p:cNvSpPr>
            <a:spLocks noGrp="1"/>
          </p:cNvSpPr>
          <p:nvPr>
            <p:ph idx="1"/>
          </p:nvPr>
        </p:nvSpPr>
        <p:spPr/>
        <p:txBody>
          <a:bodyPr/>
          <a:lstStyle/>
          <a:p>
            <a:pPr>
              <a:defRPr/>
            </a:pPr>
            <a:r>
              <a:rPr lang="en-US" altLang="en-US" dirty="0"/>
              <a:t>Physical access control (see next slides): patterns to control access to units</a:t>
            </a:r>
          </a:p>
          <a:p>
            <a:pPr>
              <a:defRPr/>
            </a:pPr>
            <a:r>
              <a:rPr lang="en-US" altLang="en-US" dirty="0"/>
              <a:t>Physical and cyber access control [Pas17]</a:t>
            </a:r>
          </a:p>
          <a:p>
            <a:pPr marL="0" indent="0">
              <a:buNone/>
              <a:defRPr/>
            </a:pPr>
            <a:r>
              <a:rPr lang="en-US" altLang="en-US" dirty="0"/>
              <a:t>    Extend controls to cyber devices in the </a:t>
            </a:r>
          </a:p>
          <a:p>
            <a:pPr marL="0" indent="0">
              <a:buNone/>
              <a:defRPr/>
            </a:pPr>
            <a:r>
              <a:rPr lang="en-US" altLang="en-US" dirty="0"/>
              <a:t>    building</a:t>
            </a:r>
          </a:p>
          <a:p>
            <a:pPr>
              <a:defRPr/>
            </a:pPr>
            <a:r>
              <a:rPr lang="en-US" altLang="en-US" dirty="0"/>
              <a:t>Monitoring building health [Bhu17]</a:t>
            </a:r>
          </a:p>
          <a:p>
            <a:pPr>
              <a:defRPr/>
            </a:pPr>
            <a:r>
              <a:rPr lang="en-US" altLang="en-US" dirty="0"/>
              <a:t>No systematic analysis of threats </a:t>
            </a:r>
          </a:p>
        </p:txBody>
      </p:sp>
    </p:spTree>
    <p:extLst>
      <p:ext uri="{BB962C8B-B14F-4D97-AF65-F5344CB8AC3E}">
        <p14:creationId xmlns:p14="http://schemas.microsoft.com/office/powerpoint/2010/main" val="3528354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D5CB7-3DC8-4BF1-81FE-193211F31132}"/>
              </a:ext>
            </a:extLst>
          </p:cNvPr>
          <p:cNvSpPr>
            <a:spLocks noGrp="1"/>
          </p:cNvSpPr>
          <p:nvPr>
            <p:ph type="title"/>
          </p:nvPr>
        </p:nvSpPr>
        <p:spPr/>
        <p:txBody>
          <a:bodyPr>
            <a:normAutofit fontScale="90000"/>
          </a:bodyPr>
          <a:lstStyle/>
          <a:p>
            <a:r>
              <a:rPr lang="en-US" b="1" dirty="0"/>
              <a:t>Pentagon Reveals Cyber Breach of Travel Records</a:t>
            </a:r>
            <a:br>
              <a:rPr lang="en-US" b="1" dirty="0"/>
            </a:br>
            <a:r>
              <a:rPr lang="en-US" sz="2200" b="1" dirty="0">
                <a:hlinkClick r:id="rId2"/>
              </a:rPr>
              <a:t>https://www.securityweek.com/pentagon-reveals-cyber-breach-travel-records</a:t>
            </a:r>
            <a:br>
              <a:rPr lang="en-US" sz="2200" b="1" dirty="0"/>
            </a:br>
            <a:r>
              <a:rPr lang="en-US" sz="2200" b="1" dirty="0"/>
              <a:t>Oct.2, 2018</a:t>
            </a:r>
            <a:endParaRPr lang="en-US" sz="2200" dirty="0"/>
          </a:p>
        </p:txBody>
      </p:sp>
      <p:sp>
        <p:nvSpPr>
          <p:cNvPr id="3" name="Content Placeholder 2">
            <a:extLst>
              <a:ext uri="{FF2B5EF4-FFF2-40B4-BE49-F238E27FC236}">
                <a16:creationId xmlns:a16="http://schemas.microsoft.com/office/drawing/2014/main" id="{B07D7A50-E6E6-43D5-85AA-35F352BB2F76}"/>
              </a:ext>
            </a:extLst>
          </p:cNvPr>
          <p:cNvSpPr>
            <a:spLocks noGrp="1"/>
          </p:cNvSpPr>
          <p:nvPr>
            <p:ph idx="1"/>
          </p:nvPr>
        </p:nvSpPr>
        <p:spPr/>
        <p:txBody>
          <a:bodyPr>
            <a:normAutofit lnSpcReduction="10000"/>
          </a:bodyPr>
          <a:lstStyle/>
          <a:p>
            <a:r>
              <a:rPr lang="en-US" b="1" dirty="0"/>
              <a:t>The Pentagon on Friday said there has been a cyber breach of Defense Department travel records that compromised the personal information and credit card data of U.S. military and civilian personnel.</a:t>
            </a:r>
            <a:endParaRPr lang="en-US" dirty="0"/>
          </a:p>
          <a:p>
            <a:r>
              <a:rPr lang="en-US" dirty="0"/>
              <a:t>According to a U.S. official, the breach could have affected as many as 30,000 workers, but that number may grow as the investigation continues. The breach could have happened some months ago but was only recently discovered.</a:t>
            </a:r>
          </a:p>
          <a:p>
            <a:r>
              <a:rPr lang="en-US" dirty="0"/>
              <a:t>The official said that no classified information was compromised.</a:t>
            </a:r>
          </a:p>
          <a:p>
            <a:r>
              <a:rPr lang="en-US" dirty="0"/>
              <a:t>According to a Pentagon statement, a department cyber team informed leaders about the breach on Oct. 4.</a:t>
            </a:r>
          </a:p>
          <a:p>
            <a:endParaRPr lang="en-US" dirty="0"/>
          </a:p>
        </p:txBody>
      </p:sp>
    </p:spTree>
    <p:extLst>
      <p:ext uri="{BB962C8B-B14F-4D97-AF65-F5344CB8AC3E}">
        <p14:creationId xmlns:p14="http://schemas.microsoft.com/office/powerpoint/2010/main" val="3727965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Title 1"/>
          <p:cNvSpPr>
            <a:spLocks noGrp="1"/>
          </p:cNvSpPr>
          <p:nvPr>
            <p:ph type="title" idx="4294967295"/>
          </p:nvPr>
        </p:nvSpPr>
        <p:spPr>
          <a:xfrm>
            <a:off x="838200" y="365125"/>
            <a:ext cx="10515600" cy="789907"/>
          </a:xfrm>
        </p:spPr>
        <p:txBody>
          <a:bodyPr/>
          <a:lstStyle/>
          <a:p>
            <a:r>
              <a:rPr lang="en-US" altLang="en-US" dirty="0"/>
              <a:t>Physical access control</a:t>
            </a:r>
          </a:p>
        </p:txBody>
      </p:sp>
      <p:sp>
        <p:nvSpPr>
          <p:cNvPr id="613379" name="Content Placeholder 2"/>
          <p:cNvSpPr>
            <a:spLocks noGrp="1"/>
          </p:cNvSpPr>
          <p:nvPr>
            <p:ph idx="4294967295"/>
          </p:nvPr>
        </p:nvSpPr>
        <p:spPr>
          <a:xfrm>
            <a:off x="838200" y="1251284"/>
            <a:ext cx="10515600" cy="4925679"/>
          </a:xfrm>
        </p:spPr>
        <p:txBody>
          <a:bodyPr>
            <a:noAutofit/>
          </a:bodyPr>
          <a:lstStyle/>
          <a:p>
            <a:r>
              <a:rPr lang="en-US" altLang="en-US" sz="2000" dirty="0"/>
              <a:t>The need to protect assets in buildings and to control access to restricted areas such as airports, naval ports, government agencies, and nuclear plants, created a great business opportunity for the physical access control industry and a good amount of interest in the research community</a:t>
            </a:r>
          </a:p>
          <a:p>
            <a:r>
              <a:rPr lang="en-US" altLang="en-US" sz="2000" dirty="0"/>
              <a:t>One of the results of this interest was the recognition that access control to information and access control to physical locations have many common aspects</a:t>
            </a:r>
          </a:p>
          <a:p>
            <a:r>
              <a:rPr lang="en-US" altLang="en-US" sz="2000" dirty="0"/>
              <a:t>The most basic model of access control uses a tuple (</a:t>
            </a:r>
            <a:r>
              <a:rPr lang="en-US" altLang="en-US" sz="2000" dirty="0" err="1"/>
              <a:t>s,o,t</a:t>
            </a:r>
            <a:r>
              <a:rPr lang="en-US" altLang="en-US" sz="2000" dirty="0"/>
              <a:t>), subject, object, access type. If we interpret s as a person (instead of an acting executing entity), o as a physical structure (instead of a computational resource), and t as a physical access type (instead of resource access), we can make an analogy where we can apply known results or approaches from information access control</a:t>
            </a:r>
          </a:p>
          <a:p>
            <a:r>
              <a:rPr lang="en-US" altLang="en-US" sz="2000" dirty="0"/>
              <a:t>Another issue is the fact that there are standard network protocols for building automation, e.g. BACnet [bac06], which are totally different of the protocols used for manufacturing automation, e.g. DNP3. Both types of protocols define security standards, which means that a building intended for manufacturing would have two sets of incompatible security standards. We need some way to abstract the security requirements of the complete system without regard to specific standard details. </a:t>
            </a:r>
          </a:p>
        </p:txBody>
      </p:sp>
    </p:spTree>
    <p:extLst>
      <p:ext uri="{BB962C8B-B14F-4D97-AF65-F5344CB8AC3E}">
        <p14:creationId xmlns:p14="http://schemas.microsoft.com/office/powerpoint/2010/main" val="1394119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9522" name="Object 4"/>
          <p:cNvGraphicFramePr>
            <a:graphicFrameLocks noChangeAspect="1"/>
          </p:cNvGraphicFramePr>
          <p:nvPr>
            <p:extLst>
              <p:ext uri="{D42A27DB-BD31-4B8C-83A1-F6EECF244321}">
                <p14:modId xmlns:p14="http://schemas.microsoft.com/office/powerpoint/2010/main" val="2997225621"/>
              </p:ext>
            </p:extLst>
          </p:nvPr>
        </p:nvGraphicFramePr>
        <p:xfrm>
          <a:off x="2488131" y="62564"/>
          <a:ext cx="7892715" cy="6761748"/>
        </p:xfrm>
        <a:graphic>
          <a:graphicData uri="http://schemas.openxmlformats.org/presentationml/2006/ole">
            <mc:AlternateContent xmlns:mc="http://schemas.openxmlformats.org/markup-compatibility/2006">
              <mc:Choice xmlns:v="urn:schemas-microsoft-com:vml" Requires="v">
                <p:oleObj spid="_x0000_s12369" name="Document" r:id="rId3" imgW="8286750" imgH="8648700" progId="Word.Document.8">
                  <p:embed/>
                </p:oleObj>
              </mc:Choice>
              <mc:Fallback>
                <p:oleObj name="Document" r:id="rId3" imgW="8286750" imgH="8648700" progId="Word.Document.8">
                  <p:embed/>
                  <p:pic>
                    <p:nvPicPr>
                      <p:cNvPr id="61952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8131" y="62564"/>
                        <a:ext cx="7892715" cy="676174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878313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4"/>
          <p:cNvSpPr>
            <a:spLocks noChangeArrowheads="1"/>
          </p:cNvSpPr>
          <p:nvPr/>
        </p:nvSpPr>
        <p:spPr bwMode="auto">
          <a:xfrm>
            <a:off x="22098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3200" i="0">
                <a:solidFill>
                  <a:schemeClr val="tx2"/>
                </a:solidFill>
              </a:rPr>
              <a:t>Class diagram for access control to physical structures</a:t>
            </a:r>
          </a:p>
        </p:txBody>
      </p:sp>
      <p:sp>
        <p:nvSpPr>
          <p:cNvPr id="620547" name="Rectangle 5"/>
          <p:cNvSpPr>
            <a:spLocks noChangeArrowheads="1"/>
          </p:cNvSpPr>
          <p:nvPr/>
        </p:nvSpPr>
        <p:spPr bwMode="auto">
          <a:xfrm>
            <a:off x="2209800" y="1371600"/>
            <a:ext cx="7772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90000"/>
              </a:lnSpc>
            </a:pPr>
            <a:r>
              <a:rPr lang="en-US" altLang="en-US" sz="2000"/>
              <a:t>The Alarms Monitoring pattern can be integrated so that Zones can control Alarms</a:t>
            </a:r>
          </a:p>
          <a:p>
            <a:pPr>
              <a:lnSpc>
                <a:spcPct val="90000"/>
              </a:lnSpc>
            </a:pPr>
            <a:r>
              <a:rPr lang="en-US" altLang="en-US" sz="2000"/>
              <a:t>Each door has its own Door Relay and the Aux Relays can be used to turn on/off devices. Zones can control Relays.</a:t>
            </a:r>
          </a:p>
          <a:p>
            <a:pPr>
              <a:lnSpc>
                <a:spcPct val="90000"/>
              </a:lnSpc>
            </a:pPr>
            <a:r>
              <a:rPr lang="en-US" altLang="en-US" sz="2000"/>
              <a:t>A TimeSchedule class consists of a few time intervals. A Time Interval consists of a start time, a stop time, and selected day of the week. When the system clock activates a Time Schedule, it can automatically perform some actions. Relays can be turned on and off, alarm zones can be activated or deactivated, and doors can be unlocked</a:t>
            </a:r>
          </a:p>
          <a:p>
            <a:pPr>
              <a:lnSpc>
                <a:spcPct val="90000"/>
              </a:lnSpc>
            </a:pPr>
            <a:r>
              <a:rPr lang="en-US" altLang="en-US" sz="2000"/>
              <a:t>To control access times, roles are combined with Time Schedule to determine both where and when a user can gain access to zones and we also need to be able to assign a Time Schedule for the entire zone that applies to all users.</a:t>
            </a:r>
          </a:p>
        </p:txBody>
      </p:sp>
    </p:spTree>
    <p:extLst>
      <p:ext uri="{BB962C8B-B14F-4D97-AF65-F5344CB8AC3E}">
        <p14:creationId xmlns:p14="http://schemas.microsoft.com/office/powerpoint/2010/main" val="1002774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1570" name="Object 4"/>
          <p:cNvGraphicFramePr>
            <a:graphicFrameLocks noChangeAspect="1"/>
          </p:cNvGraphicFramePr>
          <p:nvPr>
            <p:extLst>
              <p:ext uri="{D42A27DB-BD31-4B8C-83A1-F6EECF244321}">
                <p14:modId xmlns:p14="http://schemas.microsoft.com/office/powerpoint/2010/main" val="3706308456"/>
              </p:ext>
            </p:extLst>
          </p:nvPr>
        </p:nvGraphicFramePr>
        <p:xfrm>
          <a:off x="1438977" y="866774"/>
          <a:ext cx="9418320" cy="5762625"/>
        </p:xfrm>
        <a:graphic>
          <a:graphicData uri="http://schemas.openxmlformats.org/presentationml/2006/ole">
            <mc:AlternateContent xmlns:mc="http://schemas.openxmlformats.org/markup-compatibility/2006">
              <mc:Choice xmlns:v="urn:schemas-microsoft-com:vml" Requires="v">
                <p:oleObj spid="_x0000_s13393" name="Document" r:id="rId3" imgW="8086725" imgH="5124450" progId="Word.Document.8">
                  <p:embed/>
                </p:oleObj>
              </mc:Choice>
              <mc:Fallback>
                <p:oleObj name="Document" r:id="rId3" imgW="8086725" imgH="5124450" progId="Word.Document.8">
                  <p:embed/>
                  <p:pic>
                    <p:nvPicPr>
                      <p:cNvPr id="62157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8977" y="866774"/>
                        <a:ext cx="9418320" cy="5762625"/>
                      </a:xfrm>
                      <a:prstGeom prst="rect">
                        <a:avLst/>
                      </a:prstGeom>
                      <a:noFill/>
                      <a:ln>
                        <a:noFill/>
                      </a:ln>
                      <a:effectLst/>
                      <a:extLst/>
                    </p:spPr>
                  </p:pic>
                </p:oleObj>
              </mc:Fallback>
            </mc:AlternateContent>
          </a:graphicData>
        </a:graphic>
      </p:graphicFrame>
      <p:sp>
        <p:nvSpPr>
          <p:cNvPr id="621571" name="Rectangle 5"/>
          <p:cNvSpPr>
            <a:spLocks noChangeArrowheads="1"/>
          </p:cNvSpPr>
          <p:nvPr/>
        </p:nvSpPr>
        <p:spPr bwMode="auto">
          <a:xfrm>
            <a:off x="22098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3600" i="0">
                <a:solidFill>
                  <a:schemeClr val="tx2"/>
                </a:solidFill>
              </a:rPr>
              <a:t>UC Entering a zone</a:t>
            </a:r>
          </a:p>
        </p:txBody>
      </p:sp>
    </p:spTree>
    <p:extLst>
      <p:ext uri="{BB962C8B-B14F-4D97-AF65-F5344CB8AC3E}">
        <p14:creationId xmlns:p14="http://schemas.microsoft.com/office/powerpoint/2010/main" val="2057638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4"/>
          <p:cNvSpPr>
            <a:spLocks noChangeArrowheads="1"/>
          </p:cNvSpPr>
          <p:nvPr/>
        </p:nvSpPr>
        <p:spPr bwMode="auto">
          <a:xfrm>
            <a:off x="22098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3600" i="0">
                <a:solidFill>
                  <a:schemeClr val="tx2"/>
                </a:solidFill>
              </a:rPr>
              <a:t>Consequences</a:t>
            </a:r>
          </a:p>
        </p:txBody>
      </p:sp>
      <p:sp>
        <p:nvSpPr>
          <p:cNvPr id="622595" name="Rectangle 5"/>
          <p:cNvSpPr>
            <a:spLocks noChangeArrowheads="1"/>
          </p:cNvSpPr>
          <p:nvPr/>
        </p:nvSpPr>
        <p:spPr bwMode="auto">
          <a:xfrm>
            <a:off x="2209800" y="1371600"/>
            <a:ext cx="7772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80000"/>
              </a:lnSpc>
              <a:buFontTx/>
              <a:buNone/>
            </a:pPr>
            <a:r>
              <a:rPr lang="en-US" altLang="en-US" sz="1800"/>
              <a:t>Advantages include:</a:t>
            </a:r>
          </a:p>
          <a:p>
            <a:pPr>
              <a:lnSpc>
                <a:spcPct val="80000"/>
              </a:lnSpc>
            </a:pPr>
            <a:r>
              <a:rPr lang="en-US" altLang="en-US" sz="1800"/>
              <a:t>If all users get proper authorization and such authorizations are enforced at the entrance of restricted units, we can have a secure environment.</a:t>
            </a:r>
          </a:p>
          <a:p>
            <a:pPr>
              <a:lnSpc>
                <a:spcPct val="80000"/>
              </a:lnSpc>
            </a:pPr>
            <a:r>
              <a:rPr lang="en-US" altLang="en-US" sz="1800"/>
              <a:t>We can add special devices to open all room doors in case of emergencies (shelves and compartments would remain closed).</a:t>
            </a:r>
          </a:p>
          <a:p>
            <a:pPr>
              <a:lnSpc>
                <a:spcPct val="80000"/>
              </a:lnSpc>
            </a:pPr>
            <a:r>
              <a:rPr lang="en-US" altLang="en-US" sz="1800"/>
              <a:t>We can easily accommodate visitors and contractors through special roles.</a:t>
            </a:r>
          </a:p>
          <a:p>
            <a:pPr>
              <a:lnSpc>
                <a:spcPct val="80000"/>
              </a:lnSpc>
            </a:pPr>
            <a:r>
              <a:rPr lang="en-US" altLang="en-US" sz="1800"/>
              <a:t>Since access to restricted units is logged, we may audit later the use of the zones and the movement of employees and visitors.</a:t>
            </a:r>
          </a:p>
          <a:p>
            <a:pPr>
              <a:lnSpc>
                <a:spcPct val="80000"/>
              </a:lnSpc>
            </a:pPr>
            <a:r>
              <a:rPr lang="en-US" altLang="en-US" sz="1800"/>
              <a:t>We can generate alarms.</a:t>
            </a:r>
          </a:p>
          <a:p>
            <a:pPr>
              <a:lnSpc>
                <a:spcPct val="80000"/>
              </a:lnSpc>
            </a:pPr>
            <a:r>
              <a:rPr lang="en-US" altLang="en-US" sz="1800"/>
              <a:t>We can turn on/off external devices using relays.</a:t>
            </a:r>
          </a:p>
          <a:p>
            <a:pPr>
              <a:lnSpc>
                <a:spcPct val="80000"/>
              </a:lnSpc>
            </a:pPr>
            <a:r>
              <a:rPr lang="en-US" altLang="en-US" sz="1800"/>
              <a:t>We can configure tasks to happen at a given time of a day in the week.</a:t>
            </a:r>
          </a:p>
          <a:p>
            <a:pPr>
              <a:lnSpc>
                <a:spcPct val="80000"/>
              </a:lnSpc>
            </a:pPr>
            <a:r>
              <a:rPr lang="en-US" altLang="en-US" sz="1800"/>
              <a:t>We can control access to Zones based on time.</a:t>
            </a:r>
          </a:p>
          <a:p>
            <a:pPr>
              <a:lnSpc>
                <a:spcPct val="80000"/>
              </a:lnSpc>
            </a:pPr>
            <a:r>
              <a:rPr lang="en-US" altLang="en-US" sz="1800"/>
              <a:t>We can activate/deactivate roles based on time.</a:t>
            </a:r>
          </a:p>
          <a:p>
            <a:pPr>
              <a:lnSpc>
                <a:spcPct val="80000"/>
              </a:lnSpc>
              <a:buFontTx/>
              <a:buNone/>
            </a:pPr>
            <a:r>
              <a:rPr lang="en-US" altLang="en-US" sz="1800"/>
              <a:t>A disadvantage is:</a:t>
            </a:r>
          </a:p>
          <a:p>
            <a:pPr>
              <a:lnSpc>
                <a:spcPct val="80000"/>
              </a:lnSpc>
            </a:pPr>
            <a:r>
              <a:rPr lang="en-US" altLang="en-US" sz="1800"/>
              <a:t>The pattern may be too complex for simple buildings. </a:t>
            </a:r>
          </a:p>
        </p:txBody>
      </p:sp>
    </p:spTree>
    <p:extLst>
      <p:ext uri="{BB962C8B-B14F-4D97-AF65-F5344CB8AC3E}">
        <p14:creationId xmlns:p14="http://schemas.microsoft.com/office/powerpoint/2010/main" val="2168401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Importance of Cargo Ports</a:t>
            </a:r>
            <a:endParaRPr lang="en-US" dirty="0"/>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Char char="§"/>
            </a:pPr>
            <a:endParaRPr lang="en-US" dirty="0"/>
          </a:p>
          <a:p>
            <a:pPr>
              <a:buFont typeface="Wingdings" panose="05000000000000000000" pitchFamily="2" charset="2"/>
              <a:buChar char="§"/>
            </a:pPr>
            <a:r>
              <a:rPr lang="en-US" dirty="0"/>
              <a:t> U.S. Bureau of Transportation reports that 77% of freight tonnage entering U.S. came by water, compared to 22% by land and 0.3% by air.</a:t>
            </a:r>
          </a:p>
          <a:p>
            <a:pPr>
              <a:buFont typeface="Wingdings" panose="05000000000000000000" pitchFamily="2" charset="2"/>
              <a:buChar char="§"/>
            </a:pPr>
            <a:r>
              <a:rPr lang="en-US" dirty="0"/>
              <a:t> U.S. represents only 4.5% of world population but it accounts for 9% of worldwide container traffic.</a:t>
            </a:r>
          </a:p>
          <a:p>
            <a:pPr>
              <a:buFont typeface="Wingdings" panose="05000000000000000000" pitchFamily="2" charset="2"/>
              <a:buChar char="§"/>
            </a:pPr>
            <a:r>
              <a:rPr lang="en-US" dirty="0"/>
              <a:t> One container out of eleven engaged in global trade either bound for or originating in the U.S.</a:t>
            </a:r>
          </a:p>
          <a:p>
            <a:pPr>
              <a:buFont typeface="Wingdings" panose="05000000000000000000" pitchFamily="2" charset="2"/>
              <a:buChar char="§"/>
            </a:pPr>
            <a:r>
              <a:rPr lang="en-US" dirty="0"/>
              <a:t> Due to its global reach and freight volume, the maritime sector plays a central role in the economic security and stability of our nation.</a:t>
            </a:r>
          </a:p>
          <a:p>
            <a:pPr>
              <a:buFont typeface="Wingdings" panose="05000000000000000000" pitchFamily="2" charset="2"/>
              <a:buChar char="§"/>
            </a:pPr>
            <a:r>
              <a:rPr lang="en-US" dirty="0"/>
              <a:t> </a:t>
            </a:r>
            <a:r>
              <a:rPr lang="en-AU" dirty="0"/>
              <a:t>Any disruption to the maritime transportation system, whether through natural disasters, accidents, failures of infrastructure, or acts of terrorism or cybercrime, can have an immediate and cascading effect throughout the entire supply chain.</a:t>
            </a:r>
            <a:endParaRPr lang="en-US" dirty="0"/>
          </a:p>
          <a:p>
            <a:endParaRPr lang="en-US" dirty="0"/>
          </a:p>
          <a:p>
            <a:endParaRPr lang="en-US" dirty="0"/>
          </a:p>
        </p:txBody>
      </p:sp>
    </p:spTree>
    <p:extLst>
      <p:ext uri="{BB962C8B-B14F-4D97-AF65-F5344CB8AC3E}">
        <p14:creationId xmlns:p14="http://schemas.microsoft.com/office/powerpoint/2010/main" val="377324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6779" t="11502" r="7105" b="9591"/>
          <a:stretch/>
        </p:blipFill>
        <p:spPr>
          <a:xfrm>
            <a:off x="1311338" y="540912"/>
            <a:ext cx="8706118" cy="5138670"/>
          </a:xfrm>
          <a:prstGeom prst="rect">
            <a:avLst/>
          </a:prstGeom>
        </p:spPr>
      </p:pic>
      <p:sp>
        <p:nvSpPr>
          <p:cNvPr id="2" name="TextBox 1"/>
          <p:cNvSpPr txBox="1"/>
          <p:nvPr/>
        </p:nvSpPr>
        <p:spPr>
          <a:xfrm>
            <a:off x="228600" y="5758464"/>
            <a:ext cx="11639550" cy="646331"/>
          </a:xfrm>
          <a:prstGeom prst="rect">
            <a:avLst/>
          </a:prstGeom>
          <a:noFill/>
        </p:spPr>
        <p:txBody>
          <a:bodyPr wrap="square" rtlCol="0">
            <a:spAutoFit/>
          </a:bodyPr>
          <a:lstStyle/>
          <a:p>
            <a:r>
              <a:rPr lang="en-US" dirty="0"/>
              <a:t>Figure Courtesy of U.S. Department of Transportation - John A Volpe National Transportation Systems Center 	</a:t>
            </a:r>
          </a:p>
          <a:p>
            <a:endParaRPr lang="en-US" dirty="0"/>
          </a:p>
        </p:txBody>
      </p:sp>
      <p:sp>
        <p:nvSpPr>
          <p:cNvPr id="5" name="TextBox 4"/>
          <p:cNvSpPr txBox="1"/>
          <p:nvPr/>
        </p:nvSpPr>
        <p:spPr>
          <a:xfrm>
            <a:off x="6605752" y="109182"/>
            <a:ext cx="5390630" cy="461665"/>
          </a:xfrm>
          <a:prstGeom prst="rect">
            <a:avLst/>
          </a:prstGeom>
          <a:noFill/>
        </p:spPr>
        <p:txBody>
          <a:bodyPr wrap="square" rtlCol="0">
            <a:spAutoFit/>
          </a:bodyPr>
          <a:lstStyle/>
          <a:p>
            <a:pPr algn="ctr"/>
            <a:r>
              <a:rPr lang="en-US" sz="2400" b="1" dirty="0">
                <a:solidFill>
                  <a:schemeClr val="accent2"/>
                </a:solidFill>
              </a:rPr>
              <a:t>Maritime Container Terminal System</a:t>
            </a:r>
          </a:p>
        </p:txBody>
      </p:sp>
    </p:spTree>
    <p:extLst>
      <p:ext uri="{BB962C8B-B14F-4D97-AF65-F5344CB8AC3E}">
        <p14:creationId xmlns:p14="http://schemas.microsoft.com/office/powerpoint/2010/main" val="1683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duotone>
              <a:prstClr val="black"/>
              <a:schemeClr val="accent2">
                <a:tint val="45000"/>
                <a:satMod val="400000"/>
              </a:schemeClr>
            </a:duotone>
            <a:extLst>
              <a:ext uri="{28A0092B-C50C-407E-A947-70E740481C1C}">
                <a14:useLocalDpi xmlns:a14="http://schemas.microsoft.com/office/drawing/2010/main" val="0"/>
              </a:ext>
            </a:extLst>
          </a:blip>
          <a:srcRect l="8282" r="10731" b="2442"/>
          <a:stretch/>
        </p:blipFill>
        <p:spPr bwMode="auto">
          <a:xfrm>
            <a:off x="4705108" y="3123481"/>
            <a:ext cx="7288969" cy="2676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18596" r="15656"/>
          <a:stretch/>
        </p:blipFill>
        <p:spPr>
          <a:xfrm>
            <a:off x="368133" y="455153"/>
            <a:ext cx="5205974" cy="3474720"/>
          </a:xfrm>
          <a:prstGeom prst="rect">
            <a:avLst/>
          </a:prstGeom>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696" y="1190724"/>
            <a:ext cx="3466153"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179116" y="5907226"/>
            <a:ext cx="3385105" cy="276999"/>
          </a:xfrm>
          <a:prstGeom prst="rect">
            <a:avLst/>
          </a:prstGeom>
          <a:noFill/>
        </p:spPr>
        <p:txBody>
          <a:bodyPr wrap="square" rtlCol="0">
            <a:spAutoFit/>
          </a:bodyPr>
          <a:lstStyle/>
          <a:p>
            <a:r>
              <a:rPr lang="en-US" sz="1200" dirty="0"/>
              <a:t>Figures Courtesy of </a:t>
            </a:r>
            <a:r>
              <a:rPr lang="en-US" sz="1200" dirty="0">
                <a:hlinkClick r:id="rId5"/>
              </a:rPr>
              <a:t>www.sciencedirect.com</a:t>
            </a:r>
            <a:r>
              <a:rPr lang="en-US" sz="1200" dirty="0"/>
              <a:t> [Bie06]</a:t>
            </a:r>
          </a:p>
        </p:txBody>
      </p:sp>
      <p:sp>
        <p:nvSpPr>
          <p:cNvPr id="4" name="TextBox 3"/>
          <p:cNvSpPr txBox="1"/>
          <p:nvPr/>
        </p:nvSpPr>
        <p:spPr>
          <a:xfrm>
            <a:off x="6871669" y="309535"/>
            <a:ext cx="4500749" cy="430887"/>
          </a:xfrm>
          <a:prstGeom prst="rect">
            <a:avLst/>
          </a:prstGeom>
          <a:noFill/>
        </p:spPr>
        <p:txBody>
          <a:bodyPr wrap="square" rtlCol="0">
            <a:spAutoFit/>
          </a:bodyPr>
          <a:lstStyle/>
          <a:p>
            <a:pPr algn="ctr"/>
            <a:r>
              <a:rPr lang="en-US" sz="2200" b="1" dirty="0"/>
              <a:t>Ship Loading/Unloading Process</a:t>
            </a:r>
          </a:p>
        </p:txBody>
      </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74107" y="1190724"/>
            <a:ext cx="2595125" cy="1430372"/>
          </a:xfrm>
          <a:prstGeom prst="rect">
            <a:avLst/>
          </a:prstGeom>
        </p:spPr>
      </p:pic>
      <p:sp>
        <p:nvSpPr>
          <p:cNvPr id="5" name="TextBox 4"/>
          <p:cNvSpPr txBox="1"/>
          <p:nvPr/>
        </p:nvSpPr>
        <p:spPr>
          <a:xfrm>
            <a:off x="340708" y="4399590"/>
            <a:ext cx="4364400" cy="1200329"/>
          </a:xfrm>
          <a:prstGeom prst="rect">
            <a:avLst/>
          </a:prstGeom>
          <a:noFill/>
        </p:spPr>
        <p:txBody>
          <a:bodyPr wrap="none" rtlCol="0">
            <a:spAutoFit/>
          </a:bodyPr>
          <a:lstStyle/>
          <a:p>
            <a:pPr marL="285750" indent="-285750">
              <a:buClr>
                <a:schemeClr val="accent1"/>
              </a:buClr>
              <a:buFont typeface="Wingdings" panose="05000000000000000000" pitchFamily="2" charset="2"/>
              <a:buChar char="§"/>
            </a:pPr>
            <a:r>
              <a:rPr lang="en-US" dirty="0"/>
              <a:t>Containers unloaded from ship by cranes.</a:t>
            </a:r>
          </a:p>
          <a:p>
            <a:pPr marL="285750" indent="-285750">
              <a:buClr>
                <a:schemeClr val="accent1"/>
              </a:buClr>
              <a:buFont typeface="Wingdings" panose="05000000000000000000" pitchFamily="2" charset="2"/>
              <a:buChar char="§"/>
            </a:pPr>
            <a:r>
              <a:rPr lang="en-US" dirty="0"/>
              <a:t>Shuttle trucks take containers to storage.</a:t>
            </a:r>
          </a:p>
          <a:p>
            <a:pPr marL="285750" indent="-285750">
              <a:buClr>
                <a:schemeClr val="accent1"/>
              </a:buClr>
              <a:buFont typeface="Wingdings" panose="05000000000000000000" pitchFamily="2" charset="2"/>
              <a:buChar char="§"/>
            </a:pPr>
            <a:r>
              <a:rPr lang="en-US" dirty="0"/>
              <a:t>Shuttle trucks go back to ship to unload</a:t>
            </a:r>
          </a:p>
          <a:p>
            <a:pPr>
              <a:buClr>
                <a:schemeClr val="accent1"/>
              </a:buClr>
            </a:pPr>
            <a:r>
              <a:rPr lang="en-US" dirty="0"/>
              <a:t>      more containers.</a:t>
            </a:r>
          </a:p>
        </p:txBody>
      </p:sp>
    </p:spTree>
    <p:extLst>
      <p:ext uri="{BB962C8B-B14F-4D97-AF65-F5344CB8AC3E}">
        <p14:creationId xmlns:p14="http://schemas.microsoft.com/office/powerpoint/2010/main" val="330130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FAC427-B674-4077-B9FA-9793B0A0BC25}"/>
              </a:ext>
            </a:extLst>
          </p:cNvPr>
          <p:cNvSpPr/>
          <p:nvPr/>
        </p:nvSpPr>
        <p:spPr>
          <a:xfrm>
            <a:off x="3089275" y="1490663"/>
            <a:ext cx="5829300" cy="3886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 name="Straight Connector 3">
            <a:extLst>
              <a:ext uri="{FF2B5EF4-FFF2-40B4-BE49-F238E27FC236}">
                <a16:creationId xmlns:a16="http://schemas.microsoft.com/office/drawing/2014/main" id="{FDECABB0-A38B-45ED-BD97-42F66F4A6711}"/>
              </a:ext>
            </a:extLst>
          </p:cNvPr>
          <p:cNvCxnSpPr/>
          <p:nvPr/>
        </p:nvCxnSpPr>
        <p:spPr>
          <a:xfrm flipV="1">
            <a:off x="3089275" y="1090613"/>
            <a:ext cx="0" cy="4000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5A0992B-7F6F-44E5-9FEF-648E9D40EC20}"/>
              </a:ext>
            </a:extLst>
          </p:cNvPr>
          <p:cNvCxnSpPr/>
          <p:nvPr/>
        </p:nvCxnSpPr>
        <p:spPr>
          <a:xfrm>
            <a:off x="3089275" y="1090613"/>
            <a:ext cx="280035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730DC4-32CF-40B2-A332-76A82D8164E1}"/>
              </a:ext>
            </a:extLst>
          </p:cNvPr>
          <p:cNvCxnSpPr/>
          <p:nvPr/>
        </p:nvCxnSpPr>
        <p:spPr>
          <a:xfrm>
            <a:off x="5889625" y="1090613"/>
            <a:ext cx="0" cy="4000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06C2463-D16E-4455-8F58-7AA27697F1CA}"/>
              </a:ext>
            </a:extLst>
          </p:cNvPr>
          <p:cNvSpPr/>
          <p:nvPr/>
        </p:nvSpPr>
        <p:spPr>
          <a:xfrm>
            <a:off x="6370639" y="1809750"/>
            <a:ext cx="2092325" cy="8080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0000"/>
              </a:solidFill>
            </a:endParaRPr>
          </a:p>
        </p:txBody>
      </p:sp>
      <p:cxnSp>
        <p:nvCxnSpPr>
          <p:cNvPr id="8" name="Straight Connector 7">
            <a:extLst>
              <a:ext uri="{FF2B5EF4-FFF2-40B4-BE49-F238E27FC236}">
                <a16:creationId xmlns:a16="http://schemas.microsoft.com/office/drawing/2014/main" id="{D759C4CB-6312-42B8-8B69-99CADEF0B1A3}"/>
              </a:ext>
            </a:extLst>
          </p:cNvPr>
          <p:cNvCxnSpPr/>
          <p:nvPr/>
        </p:nvCxnSpPr>
        <p:spPr>
          <a:xfrm flipV="1">
            <a:off x="6370638" y="1725614"/>
            <a:ext cx="0" cy="84137"/>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81E5989-B803-4270-BADD-D777E0601333}"/>
              </a:ext>
            </a:extLst>
          </p:cNvPr>
          <p:cNvCxnSpPr/>
          <p:nvPr/>
        </p:nvCxnSpPr>
        <p:spPr>
          <a:xfrm>
            <a:off x="6370639" y="1725613"/>
            <a:ext cx="1004887"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292B45-89D7-4735-A8E5-4E7FAF8B9F76}"/>
              </a:ext>
            </a:extLst>
          </p:cNvPr>
          <p:cNvCxnSpPr/>
          <p:nvPr/>
        </p:nvCxnSpPr>
        <p:spPr>
          <a:xfrm>
            <a:off x="7375525" y="1725614"/>
            <a:ext cx="0" cy="84137"/>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5125369-AD36-4FB8-8837-9E3A0DE0EC8B}"/>
              </a:ext>
            </a:extLst>
          </p:cNvPr>
          <p:cNvSpPr/>
          <p:nvPr/>
        </p:nvSpPr>
        <p:spPr>
          <a:xfrm>
            <a:off x="6575425" y="2936875"/>
            <a:ext cx="2063750" cy="8080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2" name="Straight Connector 11">
            <a:extLst>
              <a:ext uri="{FF2B5EF4-FFF2-40B4-BE49-F238E27FC236}">
                <a16:creationId xmlns:a16="http://schemas.microsoft.com/office/drawing/2014/main" id="{8E158A08-6585-4CFB-9E8E-23640A93EFA7}"/>
              </a:ext>
            </a:extLst>
          </p:cNvPr>
          <p:cNvCxnSpPr/>
          <p:nvPr/>
        </p:nvCxnSpPr>
        <p:spPr>
          <a:xfrm flipV="1">
            <a:off x="6575425" y="2854325"/>
            <a:ext cx="0" cy="8255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C2B0A97-7385-4DB6-8C54-E29A3BAE4A8B}"/>
              </a:ext>
            </a:extLst>
          </p:cNvPr>
          <p:cNvCxnSpPr/>
          <p:nvPr/>
        </p:nvCxnSpPr>
        <p:spPr>
          <a:xfrm>
            <a:off x="6575425" y="2854325"/>
            <a:ext cx="99218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D8B776-1010-4567-A88E-67A402FB7F87}"/>
              </a:ext>
            </a:extLst>
          </p:cNvPr>
          <p:cNvCxnSpPr/>
          <p:nvPr/>
        </p:nvCxnSpPr>
        <p:spPr>
          <a:xfrm>
            <a:off x="7567613" y="2854325"/>
            <a:ext cx="0" cy="8255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D63119B-7367-4183-A792-AD607F2EEA8D}"/>
              </a:ext>
            </a:extLst>
          </p:cNvPr>
          <p:cNvSpPr/>
          <p:nvPr/>
        </p:nvSpPr>
        <p:spPr>
          <a:xfrm>
            <a:off x="6346826" y="4202114"/>
            <a:ext cx="2106613" cy="80803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6" name="Straight Connector 15">
            <a:extLst>
              <a:ext uri="{FF2B5EF4-FFF2-40B4-BE49-F238E27FC236}">
                <a16:creationId xmlns:a16="http://schemas.microsoft.com/office/drawing/2014/main" id="{1AC5192C-3AC5-4687-996B-A0787F23C131}"/>
              </a:ext>
            </a:extLst>
          </p:cNvPr>
          <p:cNvCxnSpPr/>
          <p:nvPr/>
        </p:nvCxnSpPr>
        <p:spPr>
          <a:xfrm flipV="1">
            <a:off x="6346825" y="4119563"/>
            <a:ext cx="0" cy="8255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4CE5D90-B633-4C92-A0A7-4E1799A493B4}"/>
              </a:ext>
            </a:extLst>
          </p:cNvPr>
          <p:cNvCxnSpPr/>
          <p:nvPr/>
        </p:nvCxnSpPr>
        <p:spPr>
          <a:xfrm>
            <a:off x="6346825" y="4119563"/>
            <a:ext cx="1011238" cy="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067399-B067-4D7D-9EE1-BA2C1D02DFAE}"/>
              </a:ext>
            </a:extLst>
          </p:cNvPr>
          <p:cNvCxnSpPr/>
          <p:nvPr/>
        </p:nvCxnSpPr>
        <p:spPr>
          <a:xfrm>
            <a:off x="7358063" y="4119563"/>
            <a:ext cx="0" cy="82550"/>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9F006F0-549A-4429-B4B0-22A7CB644C3B}"/>
              </a:ext>
            </a:extLst>
          </p:cNvPr>
          <p:cNvSpPr/>
          <p:nvPr/>
        </p:nvSpPr>
        <p:spPr>
          <a:xfrm>
            <a:off x="3562351" y="1809750"/>
            <a:ext cx="2092325" cy="80803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0" name="Straight Connector 19">
            <a:extLst>
              <a:ext uri="{FF2B5EF4-FFF2-40B4-BE49-F238E27FC236}">
                <a16:creationId xmlns:a16="http://schemas.microsoft.com/office/drawing/2014/main" id="{5F17FA3B-0A9A-40E4-9650-1E403F4AEB5D}"/>
              </a:ext>
            </a:extLst>
          </p:cNvPr>
          <p:cNvCxnSpPr/>
          <p:nvPr/>
        </p:nvCxnSpPr>
        <p:spPr>
          <a:xfrm flipV="1">
            <a:off x="3562350" y="1725614"/>
            <a:ext cx="0" cy="84137"/>
          </a:xfrm>
          <a:prstGeom prst="line">
            <a:avLst/>
          </a:prstGeom>
          <a:ln w="158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CDF48-73BA-446D-9D00-1AD7440A413D}"/>
              </a:ext>
            </a:extLst>
          </p:cNvPr>
          <p:cNvCxnSpPr/>
          <p:nvPr/>
        </p:nvCxnSpPr>
        <p:spPr>
          <a:xfrm>
            <a:off x="3562350" y="1725613"/>
            <a:ext cx="1004888" cy="0"/>
          </a:xfrm>
          <a:prstGeom prst="line">
            <a:avLst/>
          </a:prstGeom>
          <a:ln w="158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1F74AE5-03D8-4C8F-80B0-062670483861}"/>
              </a:ext>
            </a:extLst>
          </p:cNvPr>
          <p:cNvCxnSpPr/>
          <p:nvPr/>
        </p:nvCxnSpPr>
        <p:spPr>
          <a:xfrm>
            <a:off x="4567238" y="1725614"/>
            <a:ext cx="0" cy="84137"/>
          </a:xfrm>
          <a:prstGeom prst="line">
            <a:avLst/>
          </a:prstGeom>
          <a:ln w="15875">
            <a:solidFill>
              <a:srgbClr val="FFC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56C032D2-32BC-4CD0-B167-AD181932C404}"/>
              </a:ext>
            </a:extLst>
          </p:cNvPr>
          <p:cNvSpPr/>
          <p:nvPr/>
        </p:nvSpPr>
        <p:spPr>
          <a:xfrm>
            <a:off x="3717925" y="2952750"/>
            <a:ext cx="2090738" cy="80803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5" name="Straight Connector 24">
            <a:extLst>
              <a:ext uri="{FF2B5EF4-FFF2-40B4-BE49-F238E27FC236}">
                <a16:creationId xmlns:a16="http://schemas.microsoft.com/office/drawing/2014/main" id="{16C995AD-756B-4A1E-B337-4C17E265566E}"/>
              </a:ext>
            </a:extLst>
          </p:cNvPr>
          <p:cNvCxnSpPr/>
          <p:nvPr/>
        </p:nvCxnSpPr>
        <p:spPr>
          <a:xfrm flipV="1">
            <a:off x="3717925" y="2868614"/>
            <a:ext cx="0" cy="84137"/>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767BECF-52F1-49A2-9605-11BDBBE2031D}"/>
              </a:ext>
            </a:extLst>
          </p:cNvPr>
          <p:cNvCxnSpPr/>
          <p:nvPr/>
        </p:nvCxnSpPr>
        <p:spPr>
          <a:xfrm>
            <a:off x="3717925" y="2868613"/>
            <a:ext cx="100488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F49A718-25D4-47FA-A900-25481017FE4C}"/>
              </a:ext>
            </a:extLst>
          </p:cNvPr>
          <p:cNvCxnSpPr/>
          <p:nvPr/>
        </p:nvCxnSpPr>
        <p:spPr>
          <a:xfrm>
            <a:off x="4722813" y="2868614"/>
            <a:ext cx="0" cy="84137"/>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814F338-2412-4366-A1DF-7E8640FCDE5D}"/>
              </a:ext>
            </a:extLst>
          </p:cNvPr>
          <p:cNvSpPr/>
          <p:nvPr/>
        </p:nvSpPr>
        <p:spPr>
          <a:xfrm>
            <a:off x="3603625" y="4202114"/>
            <a:ext cx="2090738" cy="808037"/>
          </a:xfrm>
          <a:prstGeom prst="rect">
            <a:avLst/>
          </a:prstGeom>
          <a:noFill/>
          <a:ln>
            <a:solidFill>
              <a:srgbClr val="DF2DD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9" name="Straight Connector 28">
            <a:extLst>
              <a:ext uri="{FF2B5EF4-FFF2-40B4-BE49-F238E27FC236}">
                <a16:creationId xmlns:a16="http://schemas.microsoft.com/office/drawing/2014/main" id="{E72C83B5-6837-4113-87F3-445174905E67}"/>
              </a:ext>
            </a:extLst>
          </p:cNvPr>
          <p:cNvCxnSpPr/>
          <p:nvPr/>
        </p:nvCxnSpPr>
        <p:spPr>
          <a:xfrm flipV="1">
            <a:off x="3603625" y="4119563"/>
            <a:ext cx="0" cy="82550"/>
          </a:xfrm>
          <a:prstGeom prst="line">
            <a:avLst/>
          </a:prstGeom>
          <a:ln w="15875">
            <a:solidFill>
              <a:srgbClr val="DF2DD7"/>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5160421-2FD9-4ED1-9D89-BFCF0A2D70C5}"/>
              </a:ext>
            </a:extLst>
          </p:cNvPr>
          <p:cNvCxnSpPr/>
          <p:nvPr/>
        </p:nvCxnSpPr>
        <p:spPr>
          <a:xfrm>
            <a:off x="3603625" y="4119563"/>
            <a:ext cx="1004888" cy="0"/>
          </a:xfrm>
          <a:prstGeom prst="line">
            <a:avLst/>
          </a:prstGeom>
          <a:ln w="15875">
            <a:solidFill>
              <a:srgbClr val="DF2DD7"/>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A585FA-EAB7-488F-998D-108E3A390CC2}"/>
              </a:ext>
            </a:extLst>
          </p:cNvPr>
          <p:cNvCxnSpPr/>
          <p:nvPr/>
        </p:nvCxnSpPr>
        <p:spPr>
          <a:xfrm>
            <a:off x="4608513" y="4119563"/>
            <a:ext cx="0" cy="82550"/>
          </a:xfrm>
          <a:prstGeom prst="line">
            <a:avLst/>
          </a:prstGeom>
          <a:ln w="15875">
            <a:solidFill>
              <a:srgbClr val="DF2DD7"/>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ECD88BF-EC79-4414-9DE6-FA2A752664F8}"/>
              </a:ext>
            </a:extLst>
          </p:cNvPr>
          <p:cNvSpPr txBox="1"/>
          <p:nvPr/>
        </p:nvSpPr>
        <p:spPr>
          <a:xfrm>
            <a:off x="6370638" y="2022475"/>
            <a:ext cx="2082800" cy="253916"/>
          </a:xfrm>
          <a:prstGeom prst="rect">
            <a:avLst/>
          </a:prstGeom>
          <a:noFill/>
        </p:spPr>
        <p:txBody>
          <a:bodyPr>
            <a:spAutoFit/>
          </a:bodyPr>
          <a:lstStyle/>
          <a:p>
            <a:pPr algn="ctr">
              <a:defRPr/>
            </a:pPr>
            <a:r>
              <a:rPr lang="en-US" sz="1050" dirty="0"/>
              <a:t>Port Security and Access Control</a:t>
            </a:r>
          </a:p>
        </p:txBody>
      </p:sp>
      <p:sp>
        <p:nvSpPr>
          <p:cNvPr id="33" name="TextBox 32">
            <a:extLst>
              <a:ext uri="{FF2B5EF4-FFF2-40B4-BE49-F238E27FC236}">
                <a16:creationId xmlns:a16="http://schemas.microsoft.com/office/drawing/2014/main" id="{8663E6BF-C75E-4E48-BA87-47AC751554DF}"/>
              </a:ext>
            </a:extLst>
          </p:cNvPr>
          <p:cNvSpPr txBox="1"/>
          <p:nvPr/>
        </p:nvSpPr>
        <p:spPr>
          <a:xfrm>
            <a:off x="6575425" y="3155950"/>
            <a:ext cx="2063750" cy="254000"/>
          </a:xfrm>
          <a:prstGeom prst="rect">
            <a:avLst/>
          </a:prstGeom>
          <a:noFill/>
        </p:spPr>
        <p:txBody>
          <a:bodyPr>
            <a:spAutoFit/>
          </a:bodyPr>
          <a:lstStyle/>
          <a:p>
            <a:pPr algn="ctr">
              <a:defRPr/>
            </a:pPr>
            <a:r>
              <a:rPr lang="en-US" sz="1050" dirty="0"/>
              <a:t>Terminal Operating Center</a:t>
            </a:r>
          </a:p>
        </p:txBody>
      </p:sp>
      <p:sp>
        <p:nvSpPr>
          <p:cNvPr id="34" name="TextBox 33">
            <a:extLst>
              <a:ext uri="{FF2B5EF4-FFF2-40B4-BE49-F238E27FC236}">
                <a16:creationId xmlns:a16="http://schemas.microsoft.com/office/drawing/2014/main" id="{05C1DEE8-2205-4DFE-A113-ED529E4283C6}"/>
              </a:ext>
            </a:extLst>
          </p:cNvPr>
          <p:cNvSpPr txBox="1"/>
          <p:nvPr/>
        </p:nvSpPr>
        <p:spPr>
          <a:xfrm>
            <a:off x="6346826" y="4405314"/>
            <a:ext cx="2106613" cy="415925"/>
          </a:xfrm>
          <a:prstGeom prst="rect">
            <a:avLst/>
          </a:prstGeom>
          <a:noFill/>
        </p:spPr>
        <p:txBody>
          <a:bodyPr>
            <a:spAutoFit/>
          </a:bodyPr>
          <a:lstStyle/>
          <a:p>
            <a:pPr algn="ctr">
              <a:defRPr/>
            </a:pPr>
            <a:r>
              <a:rPr lang="en-US" sz="1050" dirty="0"/>
              <a:t>Automated Cargo Container Tracking Systems</a:t>
            </a:r>
          </a:p>
        </p:txBody>
      </p:sp>
      <p:sp>
        <p:nvSpPr>
          <p:cNvPr id="35" name="TextBox 34">
            <a:extLst>
              <a:ext uri="{FF2B5EF4-FFF2-40B4-BE49-F238E27FC236}">
                <a16:creationId xmlns:a16="http://schemas.microsoft.com/office/drawing/2014/main" id="{3AD459D1-B559-497C-B3EB-B80BBC40AEAE}"/>
              </a:ext>
            </a:extLst>
          </p:cNvPr>
          <p:cNvSpPr txBox="1"/>
          <p:nvPr/>
        </p:nvSpPr>
        <p:spPr>
          <a:xfrm>
            <a:off x="3579814" y="2003426"/>
            <a:ext cx="2092325" cy="415925"/>
          </a:xfrm>
          <a:prstGeom prst="rect">
            <a:avLst/>
          </a:prstGeom>
          <a:noFill/>
        </p:spPr>
        <p:txBody>
          <a:bodyPr>
            <a:spAutoFit/>
          </a:bodyPr>
          <a:lstStyle/>
          <a:p>
            <a:pPr algn="ctr">
              <a:defRPr/>
            </a:pPr>
            <a:r>
              <a:rPr lang="en-US" sz="1050" dirty="0"/>
              <a:t>Transportation</a:t>
            </a:r>
          </a:p>
          <a:p>
            <a:pPr algn="ctr">
              <a:defRPr/>
            </a:pPr>
            <a:r>
              <a:rPr lang="en-US" sz="1050" dirty="0"/>
              <a:t>(Trucks, Rail, Ships)</a:t>
            </a:r>
          </a:p>
        </p:txBody>
      </p:sp>
      <p:sp>
        <p:nvSpPr>
          <p:cNvPr id="36" name="TextBox 35">
            <a:extLst>
              <a:ext uri="{FF2B5EF4-FFF2-40B4-BE49-F238E27FC236}">
                <a16:creationId xmlns:a16="http://schemas.microsoft.com/office/drawing/2014/main" id="{EE1DCDB0-14D5-4025-AFAE-91B4E3B16591}"/>
              </a:ext>
            </a:extLst>
          </p:cNvPr>
          <p:cNvSpPr txBox="1"/>
          <p:nvPr/>
        </p:nvSpPr>
        <p:spPr>
          <a:xfrm>
            <a:off x="3717925" y="3063875"/>
            <a:ext cx="2090738" cy="577850"/>
          </a:xfrm>
          <a:prstGeom prst="rect">
            <a:avLst/>
          </a:prstGeom>
          <a:noFill/>
        </p:spPr>
        <p:txBody>
          <a:bodyPr>
            <a:spAutoFit/>
          </a:bodyPr>
          <a:lstStyle/>
          <a:p>
            <a:pPr algn="ctr">
              <a:defRPr/>
            </a:pPr>
            <a:r>
              <a:rPr lang="en-US" sz="1050" dirty="0"/>
              <a:t>Cargo Handling Equipment and Storage</a:t>
            </a:r>
          </a:p>
          <a:p>
            <a:pPr algn="ctr">
              <a:defRPr/>
            </a:pPr>
            <a:r>
              <a:rPr lang="en-US" sz="1050" dirty="0"/>
              <a:t>(port side)</a:t>
            </a:r>
          </a:p>
        </p:txBody>
      </p:sp>
      <p:sp>
        <p:nvSpPr>
          <p:cNvPr id="37" name="TextBox 36">
            <a:extLst>
              <a:ext uri="{FF2B5EF4-FFF2-40B4-BE49-F238E27FC236}">
                <a16:creationId xmlns:a16="http://schemas.microsoft.com/office/drawing/2014/main" id="{8DB044DC-A2FB-4241-B82A-57DFDF9A3D30}"/>
              </a:ext>
            </a:extLst>
          </p:cNvPr>
          <p:cNvSpPr txBox="1"/>
          <p:nvPr/>
        </p:nvSpPr>
        <p:spPr>
          <a:xfrm>
            <a:off x="3603625" y="4405314"/>
            <a:ext cx="2090738" cy="415925"/>
          </a:xfrm>
          <a:prstGeom prst="rect">
            <a:avLst/>
          </a:prstGeom>
          <a:noFill/>
        </p:spPr>
        <p:txBody>
          <a:bodyPr>
            <a:spAutoFit/>
          </a:bodyPr>
          <a:lstStyle/>
          <a:p>
            <a:pPr algn="ctr">
              <a:defRPr/>
            </a:pPr>
            <a:r>
              <a:rPr lang="en-US" sz="1050" dirty="0"/>
              <a:t>Cargo Handling Equipment</a:t>
            </a:r>
          </a:p>
          <a:p>
            <a:pPr algn="ctr">
              <a:defRPr/>
            </a:pPr>
            <a:r>
              <a:rPr lang="en-US" sz="1050" dirty="0"/>
              <a:t>(ship side)</a:t>
            </a:r>
          </a:p>
        </p:txBody>
      </p:sp>
      <p:cxnSp>
        <p:nvCxnSpPr>
          <p:cNvPr id="38" name="Elbow Connector 37">
            <a:extLst>
              <a:ext uri="{FF2B5EF4-FFF2-40B4-BE49-F238E27FC236}">
                <a16:creationId xmlns:a16="http://schemas.microsoft.com/office/drawing/2014/main" id="{8D417F6E-BB6E-49E3-AAB8-6683391CA53D}"/>
              </a:ext>
            </a:extLst>
          </p:cNvPr>
          <p:cNvCxnSpPr>
            <a:stCxn id="28" idx="1"/>
            <a:endCxn id="35" idx="1"/>
          </p:cNvCxnSpPr>
          <p:nvPr/>
        </p:nvCxnSpPr>
        <p:spPr>
          <a:xfrm rot="10800000">
            <a:off x="3579813" y="2211389"/>
            <a:ext cx="23812" cy="2395537"/>
          </a:xfrm>
          <a:prstGeom prst="bentConnector3">
            <a:avLst>
              <a:gd name="adj1" fmla="val 1076297"/>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7A634E3-A2E6-43E3-B88E-0226F621EFF5}"/>
              </a:ext>
            </a:extLst>
          </p:cNvPr>
          <p:cNvCxnSpPr>
            <a:stCxn id="35" idx="3"/>
            <a:endCxn id="7" idx="1"/>
          </p:cNvCxnSpPr>
          <p:nvPr/>
        </p:nvCxnSpPr>
        <p:spPr>
          <a:xfrm>
            <a:off x="5672138" y="2211389"/>
            <a:ext cx="698500" cy="1587"/>
          </a:xfrm>
          <a:prstGeom prst="straightConnector1">
            <a:avLst/>
          </a:prstGeom>
          <a:ln w="9525">
            <a:solidFill>
              <a:schemeClr val="tx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08553BE-F8DC-48C7-BADF-A17281DB140B}"/>
              </a:ext>
            </a:extLst>
          </p:cNvPr>
          <p:cNvCxnSpPr/>
          <p:nvPr/>
        </p:nvCxnSpPr>
        <p:spPr>
          <a:xfrm>
            <a:off x="3260725" y="3341688"/>
            <a:ext cx="4572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E3CC267-362E-4982-ACC3-2541686669A6}"/>
              </a:ext>
            </a:extLst>
          </p:cNvPr>
          <p:cNvCxnSpPr/>
          <p:nvPr/>
        </p:nvCxnSpPr>
        <p:spPr>
          <a:xfrm rot="5400000">
            <a:off x="4689475" y="3989388"/>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A74F7ECA-4C51-4137-8EFF-455D0D23ABD4}"/>
              </a:ext>
            </a:extLst>
          </p:cNvPr>
          <p:cNvCxnSpPr>
            <a:stCxn id="36" idx="3"/>
            <a:endCxn id="34" idx="1"/>
          </p:cNvCxnSpPr>
          <p:nvPr/>
        </p:nvCxnSpPr>
        <p:spPr>
          <a:xfrm>
            <a:off x="5808663" y="3352801"/>
            <a:ext cx="538162" cy="1260475"/>
          </a:xfrm>
          <a:prstGeom prst="bentConnector3">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2D816D1-49D5-4687-9F0C-3204784587C5}"/>
              </a:ext>
            </a:extLst>
          </p:cNvPr>
          <p:cNvCxnSpPr/>
          <p:nvPr/>
        </p:nvCxnSpPr>
        <p:spPr>
          <a:xfrm>
            <a:off x="7889875" y="2617789"/>
            <a:ext cx="0" cy="319087"/>
          </a:xfrm>
          <a:prstGeom prst="straightConnector1">
            <a:avLst/>
          </a:prstGeom>
          <a:ln w="9525">
            <a:solidFill>
              <a:schemeClr val="tx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AFE8CDC-F82D-4BDC-8226-6F1A917ECBBF}"/>
              </a:ext>
            </a:extLst>
          </p:cNvPr>
          <p:cNvCxnSpPr/>
          <p:nvPr/>
        </p:nvCxnSpPr>
        <p:spPr>
          <a:xfrm flipH="1" flipV="1">
            <a:off x="7889875" y="3744913"/>
            <a:ext cx="0" cy="457200"/>
          </a:xfrm>
          <a:prstGeom prst="straightConnector1">
            <a:avLst/>
          </a:prstGeom>
          <a:ln w="9525">
            <a:solidFill>
              <a:schemeClr val="tx1"/>
            </a:solidFill>
            <a:prstDash val="dash"/>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8339438D-F0F7-40D5-BC2F-49DCEF84749F}"/>
              </a:ext>
            </a:extLst>
          </p:cNvPr>
          <p:cNvSpPr/>
          <p:nvPr/>
        </p:nvSpPr>
        <p:spPr>
          <a:xfrm>
            <a:off x="3489325" y="2776539"/>
            <a:ext cx="2514600" cy="2492375"/>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extBox 1">
            <a:extLst>
              <a:ext uri="{FF2B5EF4-FFF2-40B4-BE49-F238E27FC236}">
                <a16:creationId xmlns:a16="http://schemas.microsoft.com/office/drawing/2014/main" id="{2175F21F-B124-4FDF-BB6B-EBE4DBED96E3}"/>
              </a:ext>
            </a:extLst>
          </p:cNvPr>
          <p:cNvSpPr txBox="1"/>
          <p:nvPr/>
        </p:nvSpPr>
        <p:spPr>
          <a:xfrm>
            <a:off x="4722814" y="5038725"/>
            <a:ext cx="1279525" cy="414338"/>
          </a:xfrm>
          <a:prstGeom prst="rect">
            <a:avLst/>
          </a:prstGeom>
          <a:noFill/>
        </p:spPr>
        <p:txBody>
          <a:bodyPr>
            <a:spAutoFit/>
          </a:bodyPr>
          <a:lstStyle/>
          <a:p>
            <a:pPr>
              <a:defRPr/>
            </a:pPr>
            <a:r>
              <a:rPr lang="en-US" sz="1050" dirty="0"/>
              <a:t>Port Loading System</a:t>
            </a:r>
          </a:p>
        </p:txBody>
      </p:sp>
      <p:sp>
        <p:nvSpPr>
          <p:cNvPr id="77869" name="Rectangle 45">
            <a:extLst>
              <a:ext uri="{FF2B5EF4-FFF2-40B4-BE49-F238E27FC236}">
                <a16:creationId xmlns:a16="http://schemas.microsoft.com/office/drawing/2014/main" id="{CC3047C3-FFDF-43E7-AE79-863E82B8D134}"/>
              </a:ext>
            </a:extLst>
          </p:cNvPr>
          <p:cNvSpPr>
            <a:spLocks noChangeArrowheads="1"/>
          </p:cNvSpPr>
          <p:nvPr/>
        </p:nvSpPr>
        <p:spPr bwMode="auto">
          <a:xfrm>
            <a:off x="3124200" y="447675"/>
            <a:ext cx="3352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800" b="0" i="0">
                <a:solidFill>
                  <a:srgbClr val="0070C0"/>
                </a:solidFill>
              </a:rPr>
              <a:t>Maritime Container Terminal System</a:t>
            </a:r>
          </a:p>
        </p:txBody>
      </p:sp>
      <p:cxnSp>
        <p:nvCxnSpPr>
          <p:cNvPr id="50" name="Straight Arrow Connector 49">
            <a:extLst>
              <a:ext uri="{FF2B5EF4-FFF2-40B4-BE49-F238E27FC236}">
                <a16:creationId xmlns:a16="http://schemas.microsoft.com/office/drawing/2014/main" id="{60B794BB-D00B-4585-AD60-32BA76E542C8}"/>
              </a:ext>
            </a:extLst>
          </p:cNvPr>
          <p:cNvCxnSpPr/>
          <p:nvPr/>
        </p:nvCxnSpPr>
        <p:spPr>
          <a:xfrm flipH="1">
            <a:off x="6003925" y="2600326"/>
            <a:ext cx="376238" cy="581025"/>
          </a:xfrm>
          <a:prstGeom prst="straightConnector1">
            <a:avLst/>
          </a:prstGeom>
          <a:ln>
            <a:solidFill>
              <a:schemeClr val="tx1"/>
            </a:solidFill>
            <a:prstDash val="sysDash"/>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018096"/>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0" y="688854"/>
            <a:ext cx="19304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iamond 2"/>
          <p:cNvSpPr/>
          <p:nvPr/>
        </p:nvSpPr>
        <p:spPr>
          <a:xfrm>
            <a:off x="5844032" y="1374654"/>
            <a:ext cx="402336" cy="304800"/>
          </a:xfrm>
          <a:prstGeom prst="diamond">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stCxn id="3" idx="2"/>
            <a:endCxn id="37" idx="0"/>
          </p:cNvCxnSpPr>
          <p:nvPr/>
        </p:nvCxnSpPr>
        <p:spPr>
          <a:xfrm>
            <a:off x="6045201" y="1679455"/>
            <a:ext cx="16735" cy="66998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283200" y="814822"/>
            <a:ext cx="1524000" cy="369332"/>
          </a:xfrm>
          <a:prstGeom prst="rect">
            <a:avLst/>
          </a:prstGeom>
          <a:noFill/>
        </p:spPr>
        <p:txBody>
          <a:bodyPr wrap="square" rtlCol="0">
            <a:spAutoFit/>
          </a:bodyPr>
          <a:lstStyle/>
          <a:p>
            <a:pPr algn="ctr"/>
            <a:r>
              <a:rPr lang="en-US" dirty="0"/>
              <a:t>Quay</a:t>
            </a:r>
          </a:p>
        </p:txBody>
      </p:sp>
      <p:grpSp>
        <p:nvGrpSpPr>
          <p:cNvPr id="59" name="Group 58"/>
          <p:cNvGrpSpPr/>
          <p:nvPr/>
        </p:nvGrpSpPr>
        <p:grpSpPr>
          <a:xfrm>
            <a:off x="7010400" y="879354"/>
            <a:ext cx="1870000" cy="304800"/>
            <a:chOff x="5257800" y="1028700"/>
            <a:chExt cx="1402500" cy="304800"/>
          </a:xfrm>
        </p:grpSpPr>
        <p:sp>
          <p:nvSpPr>
            <p:cNvPr id="4" name="Diamond 3"/>
            <p:cNvSpPr/>
            <p:nvPr/>
          </p:nvSpPr>
          <p:spPr>
            <a:xfrm>
              <a:off x="5257800" y="1028700"/>
              <a:ext cx="301752" cy="304800"/>
            </a:xfrm>
            <a:prstGeom prst="diamond">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4" idx="3"/>
            </p:cNvCxnSpPr>
            <p:nvPr/>
          </p:nvCxnSpPr>
          <p:spPr>
            <a:xfrm flipH="1" flipV="1">
              <a:off x="5559552" y="1181100"/>
              <a:ext cx="110074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8906179" y="688854"/>
            <a:ext cx="19304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736468" y="803733"/>
            <a:ext cx="2269821" cy="369332"/>
          </a:xfrm>
          <a:prstGeom prst="rect">
            <a:avLst/>
          </a:prstGeom>
          <a:noFill/>
        </p:spPr>
        <p:txBody>
          <a:bodyPr wrap="square" rtlCol="0">
            <a:spAutoFit/>
          </a:bodyPr>
          <a:lstStyle/>
          <a:p>
            <a:pPr algn="ctr"/>
            <a:r>
              <a:rPr lang="en-US" dirty="0" err="1"/>
              <a:t>TransportMean</a:t>
            </a:r>
            <a:endParaRPr lang="en-US" dirty="0"/>
          </a:p>
        </p:txBody>
      </p:sp>
      <p:sp>
        <p:nvSpPr>
          <p:cNvPr id="13" name="Rectangle 12"/>
          <p:cNvSpPr>
            <a:spLocks noChangeAspect="1"/>
          </p:cNvSpPr>
          <p:nvPr/>
        </p:nvSpPr>
        <p:spPr>
          <a:xfrm>
            <a:off x="7823200" y="2355017"/>
            <a:ext cx="1286933"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ChangeAspect="1"/>
          </p:cNvSpPr>
          <p:nvPr/>
        </p:nvSpPr>
        <p:spPr>
          <a:xfrm>
            <a:off x="9227912" y="2355017"/>
            <a:ext cx="1286933"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Rectangle 14"/>
          <p:cNvSpPr>
            <a:spLocks noChangeAspect="1"/>
          </p:cNvSpPr>
          <p:nvPr/>
        </p:nvSpPr>
        <p:spPr>
          <a:xfrm>
            <a:off x="10602424" y="2360704"/>
            <a:ext cx="1286933"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823200" y="2405557"/>
            <a:ext cx="1286933" cy="369332"/>
          </a:xfrm>
          <a:prstGeom prst="rect">
            <a:avLst/>
          </a:prstGeom>
          <a:noFill/>
        </p:spPr>
        <p:txBody>
          <a:bodyPr wrap="square" rtlCol="0">
            <a:spAutoFit/>
          </a:bodyPr>
          <a:lstStyle/>
          <a:p>
            <a:pPr algn="ctr"/>
            <a:r>
              <a:rPr lang="en-US" dirty="0"/>
              <a:t>Truck</a:t>
            </a:r>
          </a:p>
        </p:txBody>
      </p:sp>
      <p:sp>
        <p:nvSpPr>
          <p:cNvPr id="20" name="TextBox 19"/>
          <p:cNvSpPr txBox="1"/>
          <p:nvPr/>
        </p:nvSpPr>
        <p:spPr>
          <a:xfrm>
            <a:off x="9227912" y="2405557"/>
            <a:ext cx="1286933" cy="369332"/>
          </a:xfrm>
          <a:prstGeom prst="rect">
            <a:avLst/>
          </a:prstGeom>
          <a:noFill/>
        </p:spPr>
        <p:txBody>
          <a:bodyPr wrap="square" rtlCol="0">
            <a:spAutoFit/>
          </a:bodyPr>
          <a:lstStyle/>
          <a:p>
            <a:pPr algn="ctr"/>
            <a:r>
              <a:rPr lang="en-US" dirty="0"/>
              <a:t>Train</a:t>
            </a:r>
          </a:p>
        </p:txBody>
      </p:sp>
      <p:sp>
        <p:nvSpPr>
          <p:cNvPr id="21" name="TextBox 20"/>
          <p:cNvSpPr txBox="1"/>
          <p:nvPr/>
        </p:nvSpPr>
        <p:spPr>
          <a:xfrm>
            <a:off x="10602424" y="2410042"/>
            <a:ext cx="1286933" cy="369332"/>
          </a:xfrm>
          <a:prstGeom prst="rect">
            <a:avLst/>
          </a:prstGeom>
          <a:noFill/>
        </p:spPr>
        <p:txBody>
          <a:bodyPr wrap="square" rtlCol="0">
            <a:spAutoFit/>
          </a:bodyPr>
          <a:lstStyle/>
          <a:p>
            <a:pPr algn="ctr"/>
            <a:r>
              <a:rPr lang="en-US" dirty="0"/>
              <a:t>Ship</a:t>
            </a:r>
          </a:p>
        </p:txBody>
      </p:sp>
      <p:sp>
        <p:nvSpPr>
          <p:cNvPr id="22" name="Isosceles Triangle 21"/>
          <p:cNvSpPr/>
          <p:nvPr/>
        </p:nvSpPr>
        <p:spPr>
          <a:xfrm>
            <a:off x="9670211" y="1374654"/>
            <a:ext cx="402336" cy="301752"/>
          </a:xfrm>
          <a:prstGeom prst="triangl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flipV="1">
            <a:off x="9871378" y="1676407"/>
            <a:ext cx="0" cy="3393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8333357" y="2037643"/>
            <a:ext cx="291253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4" idx="0"/>
          </p:cNvCxnSpPr>
          <p:nvPr/>
        </p:nvCxnSpPr>
        <p:spPr>
          <a:xfrm flipV="1">
            <a:off x="9871378" y="2037643"/>
            <a:ext cx="0" cy="3173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8333357" y="2037643"/>
            <a:ext cx="0" cy="3173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1245890" y="2037643"/>
            <a:ext cx="0" cy="3230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5096735" y="2349443"/>
            <a:ext cx="1930400" cy="6858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4927024" y="2507677"/>
            <a:ext cx="2269821" cy="369332"/>
          </a:xfrm>
          <a:prstGeom prst="rect">
            <a:avLst/>
          </a:prstGeom>
          <a:noFill/>
        </p:spPr>
        <p:txBody>
          <a:bodyPr wrap="square" rtlCol="0">
            <a:spAutoFit/>
          </a:bodyPr>
          <a:lstStyle/>
          <a:p>
            <a:pPr algn="ctr"/>
            <a:r>
              <a:rPr lang="en-US" dirty="0"/>
              <a:t>Crane</a:t>
            </a:r>
          </a:p>
        </p:txBody>
      </p:sp>
      <p:grpSp>
        <p:nvGrpSpPr>
          <p:cNvPr id="78" name="Group 77"/>
          <p:cNvGrpSpPr/>
          <p:nvPr/>
        </p:nvGrpSpPr>
        <p:grpSpPr>
          <a:xfrm>
            <a:off x="4013756" y="3035243"/>
            <a:ext cx="4066157" cy="1476260"/>
            <a:chOff x="3010317" y="3184589"/>
            <a:chExt cx="3049618" cy="1476260"/>
          </a:xfrm>
        </p:grpSpPr>
        <p:sp>
          <p:nvSpPr>
            <p:cNvPr id="39" name="Rectangle 38"/>
            <p:cNvSpPr>
              <a:spLocks noChangeAspect="1"/>
            </p:cNvSpPr>
            <p:nvPr/>
          </p:nvSpPr>
          <p:spPr>
            <a:xfrm>
              <a:off x="3010317" y="4164952"/>
              <a:ext cx="965200" cy="4572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a:spLocks noChangeAspect="1"/>
            </p:cNvSpPr>
            <p:nvPr/>
          </p:nvSpPr>
          <p:spPr>
            <a:xfrm>
              <a:off x="4063851" y="4164952"/>
              <a:ext cx="965200" cy="4572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1" name="Rectangle 40"/>
            <p:cNvSpPr>
              <a:spLocks noChangeAspect="1"/>
            </p:cNvSpPr>
            <p:nvPr/>
          </p:nvSpPr>
          <p:spPr>
            <a:xfrm>
              <a:off x="5094735" y="4170639"/>
              <a:ext cx="965200" cy="4572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010317" y="4137629"/>
              <a:ext cx="965200" cy="523220"/>
            </a:xfrm>
            <a:prstGeom prst="rect">
              <a:avLst/>
            </a:prstGeom>
            <a:noFill/>
          </p:spPr>
          <p:txBody>
            <a:bodyPr wrap="square" rtlCol="0">
              <a:spAutoFit/>
            </a:bodyPr>
            <a:lstStyle/>
            <a:p>
              <a:pPr algn="ctr"/>
              <a:r>
                <a:rPr lang="en-US" sz="1400" dirty="0"/>
                <a:t>Quay</a:t>
              </a:r>
            </a:p>
            <a:p>
              <a:pPr algn="ctr"/>
              <a:r>
                <a:rPr lang="en-US" sz="1400" dirty="0"/>
                <a:t> Crane</a:t>
              </a:r>
            </a:p>
          </p:txBody>
        </p:sp>
        <p:sp>
          <p:nvSpPr>
            <p:cNvPr id="43" name="TextBox 42"/>
            <p:cNvSpPr txBox="1"/>
            <p:nvPr/>
          </p:nvSpPr>
          <p:spPr>
            <a:xfrm>
              <a:off x="4073644" y="4131942"/>
              <a:ext cx="965200" cy="523220"/>
            </a:xfrm>
            <a:prstGeom prst="rect">
              <a:avLst/>
            </a:prstGeom>
            <a:noFill/>
          </p:spPr>
          <p:txBody>
            <a:bodyPr wrap="square" rtlCol="0">
              <a:spAutoFit/>
            </a:bodyPr>
            <a:lstStyle/>
            <a:p>
              <a:pPr algn="ctr"/>
              <a:r>
                <a:rPr lang="en-US" sz="1400" dirty="0"/>
                <a:t>Yard</a:t>
              </a:r>
            </a:p>
            <a:p>
              <a:pPr algn="ctr"/>
              <a:r>
                <a:rPr lang="en-US" sz="1400" dirty="0"/>
                <a:t>Crane</a:t>
              </a:r>
            </a:p>
          </p:txBody>
        </p:sp>
        <p:sp>
          <p:nvSpPr>
            <p:cNvPr id="44" name="TextBox 43"/>
            <p:cNvSpPr txBox="1"/>
            <p:nvPr/>
          </p:nvSpPr>
          <p:spPr>
            <a:xfrm>
              <a:off x="5094735" y="4137629"/>
              <a:ext cx="965200" cy="523220"/>
            </a:xfrm>
            <a:prstGeom prst="rect">
              <a:avLst/>
            </a:prstGeom>
            <a:noFill/>
          </p:spPr>
          <p:txBody>
            <a:bodyPr wrap="square" rtlCol="0">
              <a:spAutoFit/>
            </a:bodyPr>
            <a:lstStyle/>
            <a:p>
              <a:pPr algn="ctr"/>
              <a:r>
                <a:rPr lang="en-US" sz="1400" dirty="0"/>
                <a:t>Gantry </a:t>
              </a:r>
            </a:p>
            <a:p>
              <a:pPr algn="ctr"/>
              <a:r>
                <a:rPr lang="en-US" sz="1400" dirty="0"/>
                <a:t>Crane</a:t>
              </a:r>
            </a:p>
          </p:txBody>
        </p:sp>
        <p:sp>
          <p:nvSpPr>
            <p:cNvPr id="45" name="Isosceles Triangle 44"/>
            <p:cNvSpPr/>
            <p:nvPr/>
          </p:nvSpPr>
          <p:spPr>
            <a:xfrm>
              <a:off x="4395575" y="3184589"/>
              <a:ext cx="301752" cy="301752"/>
            </a:xfrm>
            <a:prstGeom prst="triangle">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cxnSp>
          <p:nvCxnSpPr>
            <p:cNvPr id="46" name="Straight Connector 45"/>
            <p:cNvCxnSpPr>
              <a:endCxn id="45" idx="3"/>
            </p:cNvCxnSpPr>
            <p:nvPr/>
          </p:nvCxnSpPr>
          <p:spPr>
            <a:xfrm flipV="1">
              <a:off x="4540176" y="3486341"/>
              <a:ext cx="0" cy="67861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3392935" y="3847578"/>
              <a:ext cx="21844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392935" y="3847578"/>
              <a:ext cx="0" cy="31737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77335" y="3847578"/>
              <a:ext cx="0" cy="32306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5106935" y="5181348"/>
            <a:ext cx="6079265" cy="769441"/>
          </a:xfrm>
          <a:prstGeom prst="rect">
            <a:avLst/>
          </a:prstGeom>
          <a:noFill/>
        </p:spPr>
        <p:txBody>
          <a:bodyPr wrap="square" rtlCol="0">
            <a:spAutoFit/>
          </a:bodyPr>
          <a:lstStyle/>
          <a:p>
            <a:pPr algn="ctr"/>
            <a:r>
              <a:rPr lang="en-US" sz="2200" b="1" dirty="0">
                <a:solidFill>
                  <a:schemeClr val="accent2"/>
                </a:solidFill>
              </a:rPr>
              <a:t>Maritime Container Terminal Model </a:t>
            </a:r>
          </a:p>
          <a:p>
            <a:pPr algn="ctr"/>
            <a:r>
              <a:rPr lang="en-US" sz="2200" b="1" dirty="0">
                <a:solidFill>
                  <a:schemeClr val="accent2"/>
                </a:solidFill>
              </a:rPr>
              <a:t>Class Diagram</a:t>
            </a:r>
          </a:p>
        </p:txBody>
      </p:sp>
      <p:sp>
        <p:nvSpPr>
          <p:cNvPr id="56" name="Rectangle 55"/>
          <p:cNvSpPr/>
          <p:nvPr/>
        </p:nvSpPr>
        <p:spPr>
          <a:xfrm>
            <a:off x="1625600" y="688854"/>
            <a:ext cx="19304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a:stCxn id="2" idx="1"/>
            <a:endCxn id="63" idx="3"/>
          </p:cNvCxnSpPr>
          <p:nvPr/>
        </p:nvCxnSpPr>
        <p:spPr>
          <a:xfrm flipH="1" flipV="1">
            <a:off x="3980413" y="999488"/>
            <a:ext cx="10995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625600" y="808303"/>
            <a:ext cx="1930400" cy="369332"/>
          </a:xfrm>
          <a:prstGeom prst="rect">
            <a:avLst/>
          </a:prstGeom>
          <a:noFill/>
        </p:spPr>
        <p:txBody>
          <a:bodyPr wrap="square" rtlCol="0">
            <a:spAutoFit/>
          </a:bodyPr>
          <a:lstStyle/>
          <a:p>
            <a:pPr algn="ctr"/>
            <a:r>
              <a:rPr lang="en-US" dirty="0"/>
              <a:t>Terminal</a:t>
            </a:r>
          </a:p>
        </p:txBody>
      </p:sp>
      <p:sp>
        <p:nvSpPr>
          <p:cNvPr id="77" name="TextBox 76"/>
          <p:cNvSpPr txBox="1"/>
          <p:nvPr/>
        </p:nvSpPr>
        <p:spPr>
          <a:xfrm>
            <a:off x="1676400" y="2507677"/>
            <a:ext cx="1828800" cy="369332"/>
          </a:xfrm>
          <a:prstGeom prst="rect">
            <a:avLst/>
          </a:prstGeom>
          <a:noFill/>
        </p:spPr>
        <p:txBody>
          <a:bodyPr wrap="square" rtlCol="0">
            <a:spAutoFit/>
          </a:bodyPr>
          <a:lstStyle/>
          <a:p>
            <a:pPr algn="ctr"/>
            <a:r>
              <a:rPr lang="en-US" dirty="0"/>
              <a:t>Area</a:t>
            </a:r>
          </a:p>
        </p:txBody>
      </p:sp>
      <p:sp>
        <p:nvSpPr>
          <p:cNvPr id="80" name="Rectangle 79"/>
          <p:cNvSpPr>
            <a:spLocks noChangeAspect="1"/>
          </p:cNvSpPr>
          <p:nvPr/>
        </p:nvSpPr>
        <p:spPr>
          <a:xfrm>
            <a:off x="284939" y="4015606"/>
            <a:ext cx="1286933" cy="4572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81" name="Rectangle 80"/>
          <p:cNvSpPr>
            <a:spLocks noChangeAspect="1"/>
          </p:cNvSpPr>
          <p:nvPr/>
        </p:nvSpPr>
        <p:spPr>
          <a:xfrm>
            <a:off x="1962434" y="4021180"/>
            <a:ext cx="1286933" cy="4572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3" name="Rectangle 92"/>
          <p:cNvSpPr>
            <a:spLocks noChangeAspect="1"/>
          </p:cNvSpPr>
          <p:nvPr/>
        </p:nvSpPr>
        <p:spPr>
          <a:xfrm>
            <a:off x="408553" y="5486178"/>
            <a:ext cx="1286933" cy="4572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a:spLocks noChangeAspect="1"/>
          </p:cNvSpPr>
          <p:nvPr/>
        </p:nvSpPr>
        <p:spPr>
          <a:xfrm>
            <a:off x="3336946" y="5491866"/>
            <a:ext cx="1286933" cy="4572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iamond 60"/>
          <p:cNvSpPr/>
          <p:nvPr/>
        </p:nvSpPr>
        <p:spPr>
          <a:xfrm rot="10800000">
            <a:off x="3568699" y="2552040"/>
            <a:ext cx="402336" cy="304800"/>
          </a:xfrm>
          <a:prstGeom prst="diamond">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p:cNvCxnSpPr>
            <a:stCxn id="61" idx="1"/>
          </p:cNvCxnSpPr>
          <p:nvPr/>
        </p:nvCxnSpPr>
        <p:spPr>
          <a:xfrm flipV="1">
            <a:off x="3971035" y="2697917"/>
            <a:ext cx="110896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1625600" y="2333134"/>
            <a:ext cx="1930400" cy="6858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270869" y="4013856"/>
            <a:ext cx="1286933" cy="523220"/>
          </a:xfrm>
          <a:prstGeom prst="rect">
            <a:avLst/>
          </a:prstGeom>
          <a:noFill/>
          <a:ln>
            <a:noFill/>
          </a:ln>
        </p:spPr>
        <p:txBody>
          <a:bodyPr wrap="square" rtlCol="0">
            <a:spAutoFit/>
          </a:bodyPr>
          <a:lstStyle/>
          <a:p>
            <a:pPr algn="ctr"/>
            <a:r>
              <a:rPr lang="en-US" sz="1400" dirty="0"/>
              <a:t>Buffer </a:t>
            </a:r>
          </a:p>
          <a:p>
            <a:pPr algn="ctr"/>
            <a:r>
              <a:rPr lang="en-US" sz="1400" dirty="0"/>
              <a:t>Area</a:t>
            </a:r>
          </a:p>
        </p:txBody>
      </p:sp>
      <p:sp>
        <p:nvSpPr>
          <p:cNvPr id="84" name="TextBox 83"/>
          <p:cNvSpPr txBox="1"/>
          <p:nvPr/>
        </p:nvSpPr>
        <p:spPr>
          <a:xfrm>
            <a:off x="1968690" y="4003422"/>
            <a:ext cx="1286933" cy="523220"/>
          </a:xfrm>
          <a:prstGeom prst="rect">
            <a:avLst/>
          </a:prstGeom>
          <a:noFill/>
          <a:ln>
            <a:noFill/>
          </a:ln>
        </p:spPr>
        <p:txBody>
          <a:bodyPr wrap="square" rtlCol="0">
            <a:spAutoFit/>
          </a:bodyPr>
          <a:lstStyle/>
          <a:p>
            <a:pPr algn="ctr"/>
            <a:r>
              <a:rPr lang="en-US" sz="1400" dirty="0"/>
              <a:t>Storage</a:t>
            </a:r>
          </a:p>
          <a:p>
            <a:pPr algn="ctr"/>
            <a:r>
              <a:rPr lang="en-US" sz="1400" dirty="0"/>
              <a:t> Area</a:t>
            </a:r>
          </a:p>
        </p:txBody>
      </p:sp>
      <p:sp>
        <p:nvSpPr>
          <p:cNvPr id="86" name="Isosceles Triangle 85"/>
          <p:cNvSpPr/>
          <p:nvPr/>
        </p:nvSpPr>
        <p:spPr>
          <a:xfrm>
            <a:off x="2404732" y="3040817"/>
            <a:ext cx="402336" cy="301752"/>
          </a:xfrm>
          <a:prstGeom prst="triangle">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cxnSp>
        <p:nvCxnSpPr>
          <p:cNvPr id="87" name="Straight Connector 86"/>
          <p:cNvCxnSpPr>
            <a:endCxn id="86" idx="3"/>
          </p:cNvCxnSpPr>
          <p:nvPr/>
        </p:nvCxnSpPr>
        <p:spPr>
          <a:xfrm flipV="1">
            <a:off x="2597533" y="3342570"/>
            <a:ext cx="0" cy="67861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1067879" y="3703806"/>
            <a:ext cx="1538021"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067879" y="3703806"/>
            <a:ext cx="0" cy="31737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396495" y="5451590"/>
            <a:ext cx="1279168" cy="523220"/>
          </a:xfrm>
          <a:prstGeom prst="rect">
            <a:avLst/>
          </a:prstGeom>
          <a:noFill/>
          <a:ln>
            <a:noFill/>
          </a:ln>
        </p:spPr>
        <p:txBody>
          <a:bodyPr wrap="square" rtlCol="0">
            <a:spAutoFit/>
          </a:bodyPr>
          <a:lstStyle/>
          <a:p>
            <a:pPr algn="ctr"/>
            <a:r>
              <a:rPr lang="en-US" sz="1400" dirty="0"/>
              <a:t>Export </a:t>
            </a:r>
          </a:p>
          <a:p>
            <a:pPr algn="ctr"/>
            <a:r>
              <a:rPr lang="en-US" sz="1400" dirty="0"/>
              <a:t>Area</a:t>
            </a:r>
          </a:p>
        </p:txBody>
      </p:sp>
      <p:sp>
        <p:nvSpPr>
          <p:cNvPr id="98" name="TextBox 97"/>
          <p:cNvSpPr txBox="1"/>
          <p:nvPr/>
        </p:nvSpPr>
        <p:spPr>
          <a:xfrm>
            <a:off x="3356769" y="5458856"/>
            <a:ext cx="1286933" cy="523220"/>
          </a:xfrm>
          <a:prstGeom prst="rect">
            <a:avLst/>
          </a:prstGeom>
          <a:noFill/>
          <a:ln>
            <a:noFill/>
          </a:ln>
        </p:spPr>
        <p:txBody>
          <a:bodyPr wrap="square" rtlCol="0">
            <a:spAutoFit/>
          </a:bodyPr>
          <a:lstStyle/>
          <a:p>
            <a:pPr algn="ctr"/>
            <a:r>
              <a:rPr lang="en-US" sz="1400" dirty="0"/>
              <a:t>Import </a:t>
            </a:r>
          </a:p>
          <a:p>
            <a:pPr algn="ctr"/>
            <a:r>
              <a:rPr lang="en-US" sz="1400" dirty="0"/>
              <a:t>Area</a:t>
            </a:r>
          </a:p>
        </p:txBody>
      </p:sp>
      <p:sp>
        <p:nvSpPr>
          <p:cNvPr id="99" name="Isosceles Triangle 98"/>
          <p:cNvSpPr/>
          <p:nvPr/>
        </p:nvSpPr>
        <p:spPr>
          <a:xfrm>
            <a:off x="2396365" y="4472806"/>
            <a:ext cx="402336" cy="301752"/>
          </a:xfrm>
          <a:prstGeom prst="triangle">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grpSp>
        <p:nvGrpSpPr>
          <p:cNvPr id="16" name="Group 15"/>
          <p:cNvGrpSpPr/>
          <p:nvPr/>
        </p:nvGrpSpPr>
        <p:grpSpPr>
          <a:xfrm>
            <a:off x="1067879" y="4774558"/>
            <a:ext cx="2912533" cy="717308"/>
            <a:chOff x="800909" y="4923904"/>
            <a:chExt cx="2184400" cy="717308"/>
          </a:xfrm>
        </p:grpSpPr>
        <p:cxnSp>
          <p:nvCxnSpPr>
            <p:cNvPr id="100" name="Straight Connector 99"/>
            <p:cNvCxnSpPr>
              <a:endCxn id="99" idx="3"/>
            </p:cNvCxnSpPr>
            <p:nvPr/>
          </p:nvCxnSpPr>
          <p:spPr>
            <a:xfrm flipV="1">
              <a:off x="1948150" y="4923904"/>
              <a:ext cx="0" cy="39424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800909" y="5318151"/>
              <a:ext cx="2184400"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800909" y="5318151"/>
              <a:ext cx="0" cy="31737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2985309" y="5318151"/>
              <a:ext cx="0" cy="32306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63" name="Diamond 62"/>
          <p:cNvSpPr/>
          <p:nvPr/>
        </p:nvSpPr>
        <p:spPr>
          <a:xfrm>
            <a:off x="3578076" y="847088"/>
            <a:ext cx="402336" cy="304800"/>
          </a:xfrm>
          <a:prstGeom prst="diamond">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671052" y="999488"/>
            <a:ext cx="422778" cy="375166"/>
          </a:xfrm>
          <a:prstGeom prst="rect">
            <a:avLst/>
          </a:prstGeom>
          <a:noFill/>
        </p:spPr>
        <p:txBody>
          <a:bodyPr wrap="square" rtlCol="0">
            <a:spAutoFit/>
          </a:bodyPr>
          <a:lstStyle/>
          <a:p>
            <a:pPr algn="ctr"/>
            <a:r>
              <a:rPr lang="en-US" dirty="0"/>
              <a:t>*</a:t>
            </a:r>
          </a:p>
        </p:txBody>
      </p:sp>
      <p:sp>
        <p:nvSpPr>
          <p:cNvPr id="10" name="TextBox 9"/>
          <p:cNvSpPr txBox="1"/>
          <p:nvPr/>
        </p:nvSpPr>
        <p:spPr>
          <a:xfrm>
            <a:off x="8573073" y="1041632"/>
            <a:ext cx="295580" cy="369332"/>
          </a:xfrm>
          <a:prstGeom prst="rect">
            <a:avLst/>
          </a:prstGeom>
          <a:noFill/>
        </p:spPr>
        <p:txBody>
          <a:bodyPr wrap="square" rtlCol="0">
            <a:spAutoFit/>
          </a:bodyPr>
          <a:lstStyle/>
          <a:p>
            <a:pPr algn="r"/>
            <a:r>
              <a:rPr lang="en-US" dirty="0"/>
              <a:t>*</a:t>
            </a:r>
          </a:p>
        </p:txBody>
      </p:sp>
      <p:sp>
        <p:nvSpPr>
          <p:cNvPr id="17" name="TextBox 16"/>
          <p:cNvSpPr txBox="1"/>
          <p:nvPr/>
        </p:nvSpPr>
        <p:spPr>
          <a:xfrm>
            <a:off x="4671052" y="2754957"/>
            <a:ext cx="408948" cy="369332"/>
          </a:xfrm>
          <a:prstGeom prst="rect">
            <a:avLst/>
          </a:prstGeom>
          <a:noFill/>
        </p:spPr>
        <p:txBody>
          <a:bodyPr wrap="square" rtlCol="0">
            <a:spAutoFit/>
          </a:bodyPr>
          <a:lstStyle/>
          <a:p>
            <a:r>
              <a:rPr lang="en-US" dirty="0"/>
              <a:t>*</a:t>
            </a:r>
          </a:p>
        </p:txBody>
      </p:sp>
      <p:sp>
        <p:nvSpPr>
          <p:cNvPr id="18" name="TextBox 17"/>
          <p:cNvSpPr txBox="1"/>
          <p:nvPr/>
        </p:nvSpPr>
        <p:spPr>
          <a:xfrm>
            <a:off x="6105500" y="2011664"/>
            <a:ext cx="315205"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949630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Cyber-Physical Systems (CPSs)</a:t>
            </a:r>
          </a:p>
        </p:txBody>
      </p:sp>
      <p:sp>
        <p:nvSpPr>
          <p:cNvPr id="3" name="Content Placeholder 2"/>
          <p:cNvSpPr>
            <a:spLocks noGrp="1"/>
          </p:cNvSpPr>
          <p:nvPr>
            <p:ph idx="1"/>
          </p:nvPr>
        </p:nvSpPr>
        <p:spPr/>
        <p:txBody>
          <a:bodyPr>
            <a:normAutofit fontScale="70000" lnSpcReduction="20000"/>
          </a:bodyPr>
          <a:lstStyle/>
          <a:p>
            <a:r>
              <a:rPr lang="en-AU" dirty="0"/>
              <a:t>A </a:t>
            </a:r>
            <a:r>
              <a:rPr lang="en-AU" dirty="0" err="1"/>
              <a:t>cyberphysical</a:t>
            </a:r>
            <a:r>
              <a:rPr lang="en-AU" dirty="0"/>
              <a:t> system (CPS) integrates </a:t>
            </a:r>
            <a:r>
              <a:rPr lang="en-AU" b="1" dirty="0"/>
              <a:t>computing </a:t>
            </a:r>
            <a:r>
              <a:rPr lang="en-AU" dirty="0"/>
              <a:t>and </a:t>
            </a:r>
            <a:r>
              <a:rPr lang="en-AU" b="1" dirty="0"/>
              <a:t>communication</a:t>
            </a:r>
            <a:r>
              <a:rPr lang="en-AU" dirty="0"/>
              <a:t> capabilities with the </a:t>
            </a:r>
            <a:r>
              <a:rPr lang="en-AU" b="1" dirty="0"/>
              <a:t>monitoring</a:t>
            </a:r>
            <a:r>
              <a:rPr lang="en-AU" dirty="0"/>
              <a:t> and </a:t>
            </a:r>
            <a:r>
              <a:rPr lang="en-AU" b="1" dirty="0"/>
              <a:t>control</a:t>
            </a:r>
            <a:r>
              <a:rPr lang="en-AU" dirty="0"/>
              <a:t> of entities in the physical world</a:t>
            </a:r>
          </a:p>
          <a:p>
            <a:r>
              <a:rPr lang="en-AU" dirty="0"/>
              <a:t>Normally distributed, real-time, usually include embedded devices, sensors, actuators, and wireless links </a:t>
            </a:r>
          </a:p>
          <a:p>
            <a:r>
              <a:rPr lang="en-AU" dirty="0"/>
              <a:t>Many system components are remotely deployed, have unique constraints, and may be physically inaccessible for maintenance, and/or physically accessible for attack</a:t>
            </a:r>
          </a:p>
          <a:p>
            <a:r>
              <a:rPr lang="en-AU" dirty="0"/>
              <a:t>Examples include transportation systems, smart power grids, patient monitoring, smart buildings, flexible manufacturing systems, and many others</a:t>
            </a:r>
          </a:p>
          <a:p>
            <a:r>
              <a:rPr lang="en-AU" dirty="0"/>
              <a:t>CPSs require a </a:t>
            </a:r>
            <a:r>
              <a:rPr lang="en-AU" b="1" dirty="0"/>
              <a:t>high level of adaptability </a:t>
            </a:r>
            <a:r>
              <a:rPr lang="en-AU" dirty="0"/>
              <a:t>because of continuously-changing conditions and need situation awareness and modifiability</a:t>
            </a:r>
          </a:p>
          <a:p>
            <a:r>
              <a:rPr lang="en-AU" dirty="0"/>
              <a:t>They may include legacy systems and they increasingly </a:t>
            </a:r>
            <a:r>
              <a:rPr lang="en-AU" b="1" dirty="0"/>
              <a:t>include humans </a:t>
            </a:r>
            <a:r>
              <a:rPr lang="en-AU" dirty="0"/>
              <a:t>in the loop. </a:t>
            </a:r>
          </a:p>
          <a:p>
            <a:r>
              <a:rPr lang="en-AU" dirty="0"/>
              <a:t>Typically, they use combinations of Commercial Off The Self (COTS) components and real-time operating systems, as well as products from different vendors and using different protocols</a:t>
            </a:r>
          </a:p>
          <a:p>
            <a:r>
              <a:rPr lang="en-AU" dirty="0"/>
              <a:t>Many CPS also need to follow government or state </a:t>
            </a:r>
            <a:r>
              <a:rPr lang="en-AU" b="1" dirty="0"/>
              <a:t>regulations</a:t>
            </a:r>
            <a:endParaRPr lang="en-US" b="1" dirty="0"/>
          </a:p>
        </p:txBody>
      </p:sp>
    </p:spTree>
    <p:extLst>
      <p:ext uri="{BB962C8B-B14F-4D97-AF65-F5344CB8AC3E}">
        <p14:creationId xmlns:p14="http://schemas.microsoft.com/office/powerpoint/2010/main" val="2201682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33FC-C0C4-461E-94DB-9657CCF926DF}"/>
              </a:ext>
            </a:extLst>
          </p:cNvPr>
          <p:cNvSpPr>
            <a:spLocks noGrp="1"/>
          </p:cNvSpPr>
          <p:nvPr>
            <p:ph type="title"/>
          </p:nvPr>
        </p:nvSpPr>
        <p:spPr/>
        <p:txBody>
          <a:bodyPr/>
          <a:lstStyle/>
          <a:p>
            <a:r>
              <a:rPr lang="en-US" dirty="0"/>
              <a:t>Cargo port patterns</a:t>
            </a:r>
          </a:p>
        </p:txBody>
      </p:sp>
      <p:sp>
        <p:nvSpPr>
          <p:cNvPr id="3" name="Content Placeholder 2">
            <a:extLst>
              <a:ext uri="{FF2B5EF4-FFF2-40B4-BE49-F238E27FC236}">
                <a16:creationId xmlns:a16="http://schemas.microsoft.com/office/drawing/2014/main" id="{B77848D0-2D7B-4752-8B69-BF5CDA52B5CB}"/>
              </a:ext>
            </a:extLst>
          </p:cNvPr>
          <p:cNvSpPr>
            <a:spLocks noGrp="1"/>
          </p:cNvSpPr>
          <p:nvPr>
            <p:ph idx="1"/>
          </p:nvPr>
        </p:nvSpPr>
        <p:spPr/>
        <p:txBody>
          <a:bodyPr>
            <a:normAutofit lnSpcReduction="10000"/>
          </a:bodyPr>
          <a:lstStyle/>
          <a:p>
            <a:pPr marL="0" indent="0">
              <a:buNone/>
            </a:pPr>
            <a:r>
              <a:rPr lang="en-US" b="1" dirty="0"/>
              <a:t>Ship arrivals and departures</a:t>
            </a:r>
            <a:r>
              <a:rPr lang="en-US" dirty="0"/>
              <a:t>—uses a mediator pattern</a:t>
            </a:r>
          </a:p>
          <a:p>
            <a:pPr marL="0" indent="0">
              <a:buNone/>
            </a:pPr>
            <a:r>
              <a:rPr lang="en-US" b="1" dirty="0"/>
              <a:t>Port loading facility</a:t>
            </a:r>
            <a:r>
              <a:rPr lang="en-US" dirty="0"/>
              <a:t>—describe loading and unloading of containers from ships</a:t>
            </a:r>
          </a:p>
          <a:p>
            <a:pPr marL="0" lvl="0" indent="0">
              <a:buNone/>
            </a:pPr>
            <a:r>
              <a:rPr lang="en-US" b="1" dirty="0"/>
              <a:t>Cargo Port Drayage-</a:t>
            </a:r>
            <a:r>
              <a:rPr lang="en-US" dirty="0"/>
              <a:t>-Provide all the typical functions and security mechanisms for the secure delivery and pick up of containers at a maritime cargo port. </a:t>
            </a:r>
          </a:p>
          <a:p>
            <a:pPr marL="0" lvl="0" indent="0">
              <a:buNone/>
            </a:pPr>
            <a:r>
              <a:rPr lang="en-US" b="1" dirty="0"/>
              <a:t>Controlled Access to a Cargo Port Terminal Physical Structure</a:t>
            </a:r>
            <a:r>
              <a:rPr lang="en-US" dirty="0"/>
              <a:t>--Describe the mapping of a cargo port functional units to their physical locations and define the allocation of the rights of  the individuals or roles associated with these units to access such locations.  The allocated rights can be modified dynamically.</a:t>
            </a:r>
          </a:p>
          <a:p>
            <a:pPr marL="0" indent="0">
              <a:buNone/>
            </a:pPr>
            <a:endParaRPr lang="en-US" sz="4000" dirty="0"/>
          </a:p>
          <a:p>
            <a:endParaRPr lang="en-US" dirty="0"/>
          </a:p>
        </p:txBody>
      </p:sp>
    </p:spTree>
    <p:extLst>
      <p:ext uri="{BB962C8B-B14F-4D97-AF65-F5344CB8AC3E}">
        <p14:creationId xmlns:p14="http://schemas.microsoft.com/office/powerpoint/2010/main" val="2311783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E0077-F2C6-4D7B-84E9-DE8D94BF8925}"/>
              </a:ext>
            </a:extLst>
          </p:cNvPr>
          <p:cNvSpPr>
            <a:spLocks noGrp="1"/>
          </p:cNvSpPr>
          <p:nvPr>
            <p:ph type="title"/>
          </p:nvPr>
        </p:nvSpPr>
        <p:spPr>
          <a:xfrm>
            <a:off x="838200" y="365125"/>
            <a:ext cx="10515600" cy="683453"/>
          </a:xfrm>
        </p:spPr>
        <p:txBody>
          <a:bodyPr>
            <a:normAutofit fontScale="90000"/>
          </a:bodyPr>
          <a:lstStyle/>
          <a:p>
            <a:r>
              <a:rPr lang="en-US" dirty="0"/>
              <a:t>RA for a cargo port [Rom18]</a:t>
            </a:r>
          </a:p>
        </p:txBody>
      </p:sp>
      <p:pic>
        <p:nvPicPr>
          <p:cNvPr id="3" name="Picture 2">
            <a:extLst>
              <a:ext uri="{FF2B5EF4-FFF2-40B4-BE49-F238E27FC236}">
                <a16:creationId xmlns:a16="http://schemas.microsoft.com/office/drawing/2014/main" id="{96CC28D9-4056-420F-AD36-E1C38A423D97}"/>
              </a:ext>
            </a:extLst>
          </p:cNvPr>
          <p:cNvPicPr/>
          <p:nvPr/>
        </p:nvPicPr>
        <p:blipFill rotWithShape="1">
          <a:blip r:embed="rId2">
            <a:extLst>
              <a:ext uri="{28A0092B-C50C-407E-A947-70E740481C1C}">
                <a14:useLocalDpi xmlns:a14="http://schemas.microsoft.com/office/drawing/2010/main" val="0"/>
              </a:ext>
            </a:extLst>
          </a:blip>
          <a:srcRect l="7134"/>
          <a:stretch/>
        </p:blipFill>
        <p:spPr bwMode="auto">
          <a:xfrm>
            <a:off x="2112065" y="1186799"/>
            <a:ext cx="8209721" cy="54078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37640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9455-86B0-4A5E-AD88-7607035BA203}"/>
              </a:ext>
            </a:extLst>
          </p:cNvPr>
          <p:cNvSpPr>
            <a:spLocks noGrp="1"/>
          </p:cNvSpPr>
          <p:nvPr>
            <p:ph type="title"/>
          </p:nvPr>
        </p:nvSpPr>
        <p:spPr>
          <a:xfrm>
            <a:off x="838200" y="365126"/>
            <a:ext cx="10515600" cy="645528"/>
          </a:xfrm>
        </p:spPr>
        <p:txBody>
          <a:bodyPr>
            <a:normAutofit/>
          </a:bodyPr>
          <a:lstStyle/>
          <a:p>
            <a:r>
              <a:rPr lang="en-US" sz="2400" dirty="0"/>
              <a:t>Class Diagram of Cargo Port Terminal Structure</a:t>
            </a:r>
          </a:p>
        </p:txBody>
      </p:sp>
      <p:pic>
        <p:nvPicPr>
          <p:cNvPr id="3" name="Picture 2">
            <a:extLst>
              <a:ext uri="{FF2B5EF4-FFF2-40B4-BE49-F238E27FC236}">
                <a16:creationId xmlns:a16="http://schemas.microsoft.com/office/drawing/2014/main" id="{C634CCA3-21EB-47F6-9763-C1BB9EB47766}"/>
              </a:ext>
            </a:extLst>
          </p:cNvPr>
          <p:cNvPicPr/>
          <p:nvPr/>
        </p:nvPicPr>
        <p:blipFill rotWithShape="1">
          <a:blip r:embed="rId2">
            <a:extLst>
              <a:ext uri="{28A0092B-C50C-407E-A947-70E740481C1C}">
                <a14:useLocalDpi xmlns:a14="http://schemas.microsoft.com/office/drawing/2010/main" val="0"/>
              </a:ext>
            </a:extLst>
          </a:blip>
          <a:srcRect l="7602" t="1965" r="1589" b="26901"/>
          <a:stretch/>
        </p:blipFill>
        <p:spPr bwMode="auto">
          <a:xfrm>
            <a:off x="1612232" y="1323474"/>
            <a:ext cx="8739739" cy="52361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31480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2FD10-EFF1-4292-95D9-80551E90FE64}"/>
              </a:ext>
            </a:extLst>
          </p:cNvPr>
          <p:cNvSpPr>
            <a:spLocks noGrp="1"/>
          </p:cNvSpPr>
          <p:nvPr>
            <p:ph type="title"/>
          </p:nvPr>
        </p:nvSpPr>
        <p:spPr/>
        <p:txBody>
          <a:bodyPr/>
          <a:lstStyle/>
          <a:p>
            <a:r>
              <a:rPr lang="en-US" dirty="0"/>
              <a:t>Port structure pattern composition</a:t>
            </a:r>
          </a:p>
        </p:txBody>
      </p:sp>
      <p:sp>
        <p:nvSpPr>
          <p:cNvPr id="3" name="Content Placeholder 2">
            <a:extLst>
              <a:ext uri="{FF2B5EF4-FFF2-40B4-BE49-F238E27FC236}">
                <a16:creationId xmlns:a16="http://schemas.microsoft.com/office/drawing/2014/main" id="{D16398AA-C7CE-4E32-89CE-BF4E942543AF}"/>
              </a:ext>
            </a:extLst>
          </p:cNvPr>
          <p:cNvSpPr>
            <a:spLocks noGrp="1"/>
          </p:cNvSpPr>
          <p:nvPr>
            <p:ph idx="1"/>
          </p:nvPr>
        </p:nvSpPr>
        <p:spPr/>
        <p:txBody>
          <a:bodyPr/>
          <a:lstStyle/>
          <a:p>
            <a:r>
              <a:rPr lang="en-US" dirty="0"/>
              <a:t>Combines two patterns: physical access control (seen) and resource assignment</a:t>
            </a:r>
          </a:p>
          <a:p>
            <a:r>
              <a:rPr lang="en-US" dirty="0"/>
              <a:t>Constrained Resource   Assignment Description Pattern. Describes how to perform assignments of resources, e.g. assignment of tools to developers, assignment of patients to hospital rooms, … </a:t>
            </a:r>
          </a:p>
          <a:p>
            <a:r>
              <a:rPr lang="en-US" dirty="0"/>
              <a:t>Here we assign rights to roles associated with the port functional units (blue) to access physical locations (yellow).</a:t>
            </a:r>
          </a:p>
          <a:p>
            <a:r>
              <a:rPr lang="en-US" dirty="0"/>
              <a:t>We could have also assigned work locations to each functional unit </a:t>
            </a:r>
          </a:p>
          <a:p>
            <a:endParaRPr lang="en-US" dirty="0"/>
          </a:p>
        </p:txBody>
      </p:sp>
    </p:spTree>
    <p:extLst>
      <p:ext uri="{BB962C8B-B14F-4D97-AF65-F5344CB8AC3E}">
        <p14:creationId xmlns:p14="http://schemas.microsoft.com/office/powerpoint/2010/main" val="2627691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Title 1"/>
          <p:cNvSpPr>
            <a:spLocks noGrp="1"/>
          </p:cNvSpPr>
          <p:nvPr>
            <p:ph type="title" idx="4294967295"/>
          </p:nvPr>
        </p:nvSpPr>
        <p:spPr/>
        <p:txBody>
          <a:bodyPr/>
          <a:lstStyle/>
          <a:p>
            <a:pPr eaLnBrk="1" hangingPunct="1"/>
            <a:r>
              <a:rPr lang="en-US" altLang="en-US"/>
              <a:t>The smart grid</a:t>
            </a:r>
          </a:p>
        </p:txBody>
      </p:sp>
      <p:sp>
        <p:nvSpPr>
          <p:cNvPr id="623619" name="Content Placeholder 2"/>
          <p:cNvSpPr>
            <a:spLocks noGrp="1"/>
          </p:cNvSpPr>
          <p:nvPr>
            <p:ph idx="4294967295"/>
          </p:nvPr>
        </p:nvSpPr>
        <p:spPr/>
        <p:txBody>
          <a:bodyPr/>
          <a:lstStyle/>
          <a:p>
            <a:pPr eaLnBrk="1" hangingPunct="1">
              <a:lnSpc>
                <a:spcPct val="80000"/>
              </a:lnSpc>
            </a:pPr>
            <a:r>
              <a:rPr lang="en-US" altLang="en-US" sz="2600" dirty="0"/>
              <a:t>The smart grid converts our current electric grid into a large and complex and heterogeneous distributed computing system</a:t>
            </a:r>
          </a:p>
          <a:p>
            <a:pPr eaLnBrk="1" hangingPunct="1">
              <a:lnSpc>
                <a:spcPct val="80000"/>
              </a:lnSpc>
            </a:pPr>
            <a:r>
              <a:rPr lang="en-US" altLang="en-US" sz="2600" dirty="0"/>
              <a:t>This is a cyber-physical system, which is also a virtual organization or a set of these</a:t>
            </a:r>
          </a:p>
          <a:p>
            <a:pPr eaLnBrk="1" hangingPunct="1">
              <a:lnSpc>
                <a:spcPct val="80000"/>
              </a:lnSpc>
            </a:pPr>
            <a:r>
              <a:rPr lang="en-US" altLang="en-US" sz="2600" dirty="0"/>
              <a:t>Parts of the system are wireless and operators will be able to check the status of devices and send them commands from their cell phones</a:t>
            </a:r>
          </a:p>
          <a:p>
            <a:pPr eaLnBrk="1" hangingPunct="1">
              <a:lnSpc>
                <a:spcPct val="80000"/>
              </a:lnSpc>
            </a:pPr>
            <a:r>
              <a:rPr lang="en-US" altLang="en-US" sz="2600" dirty="0"/>
              <a:t>Smart meters measure consumption and transmit readings to the utility servers</a:t>
            </a:r>
          </a:p>
          <a:p>
            <a:pPr eaLnBrk="1" hangingPunct="1">
              <a:lnSpc>
                <a:spcPct val="80000"/>
              </a:lnSpc>
            </a:pPr>
            <a:r>
              <a:rPr lang="en-US" altLang="en-US" sz="2600" dirty="0"/>
              <a:t>This complexity  means a great opportunity for security attackers</a:t>
            </a:r>
          </a:p>
        </p:txBody>
      </p:sp>
    </p:spTree>
    <p:extLst>
      <p:ext uri="{BB962C8B-B14F-4D97-AF65-F5344CB8AC3E}">
        <p14:creationId xmlns:p14="http://schemas.microsoft.com/office/powerpoint/2010/main" val="3128730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16568"/>
            <a:ext cx="6676724" cy="644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Smart grid</a:t>
            </a:r>
          </a:p>
        </p:txBody>
      </p:sp>
    </p:spTree>
    <p:extLst>
      <p:ext uri="{BB962C8B-B14F-4D97-AF65-F5344CB8AC3E}">
        <p14:creationId xmlns:p14="http://schemas.microsoft.com/office/powerpoint/2010/main" val="1835123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5666" name="Picture 2" descr="C:\Users\Lian\Desktop\f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950" y="685801"/>
            <a:ext cx="8680450" cy="531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757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3367" y="1147762"/>
            <a:ext cx="8221288" cy="5211474"/>
          </a:xfrm>
          <a:prstGeom prst="rect">
            <a:avLst/>
          </a:prstGeom>
        </p:spPr>
      </p:pic>
    </p:spTree>
    <p:extLst>
      <p:ext uri="{BB962C8B-B14F-4D97-AF65-F5344CB8AC3E}">
        <p14:creationId xmlns:p14="http://schemas.microsoft.com/office/powerpoint/2010/main" val="174872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meters </a:t>
            </a:r>
            <a:r>
              <a:rPr lang="en-US" sz="3600" dirty="0"/>
              <a:t>[Wikipedia]</a:t>
            </a:r>
          </a:p>
        </p:txBody>
      </p:sp>
      <p:sp>
        <p:nvSpPr>
          <p:cNvPr id="3" name="Content Placeholder 2"/>
          <p:cNvSpPr>
            <a:spLocks noGrp="1"/>
          </p:cNvSpPr>
          <p:nvPr>
            <p:ph idx="1"/>
          </p:nvPr>
        </p:nvSpPr>
        <p:spPr/>
        <p:txBody>
          <a:bodyPr>
            <a:normAutofit fontScale="77500" lnSpcReduction="20000"/>
          </a:bodyPr>
          <a:lstStyle/>
          <a:p>
            <a:r>
              <a:rPr lang="en-US" dirty="0"/>
              <a:t>A </a:t>
            </a:r>
            <a:r>
              <a:rPr lang="en-US" b="1" dirty="0"/>
              <a:t>smart meter</a:t>
            </a:r>
            <a:r>
              <a:rPr lang="en-US" dirty="0"/>
              <a:t> is an electronic device that records consumption of </a:t>
            </a:r>
            <a:r>
              <a:rPr lang="en-US" dirty="0">
                <a:hlinkClick r:id="rId2" tooltip="Electric energy"/>
              </a:rPr>
              <a:t>electric energy</a:t>
            </a:r>
            <a:r>
              <a:rPr lang="en-US" dirty="0"/>
              <a:t> and </a:t>
            </a:r>
            <a:r>
              <a:rPr lang="en-US" dirty="0">
                <a:hlinkClick r:id="rId3" tooltip="Telemetering"/>
              </a:rPr>
              <a:t>communicates the information</a:t>
            </a:r>
            <a:r>
              <a:rPr lang="en-US" dirty="0"/>
              <a:t> to the </a:t>
            </a:r>
            <a:r>
              <a:rPr lang="en-US" dirty="0">
                <a:hlinkClick r:id="rId4" tooltip="Public utility"/>
              </a:rPr>
              <a:t>electricity supplier</a:t>
            </a:r>
            <a:r>
              <a:rPr lang="en-US" dirty="0"/>
              <a:t> for monitoring and billing.</a:t>
            </a:r>
          </a:p>
          <a:p>
            <a:r>
              <a:rPr lang="en-US" dirty="0"/>
              <a:t>Smart meters typically record energy hourly or more frequently, and report at least daily. Smart meters enable </a:t>
            </a:r>
            <a:r>
              <a:rPr lang="en-US" b="1" dirty="0"/>
              <a:t>two-way communication </a:t>
            </a:r>
            <a:r>
              <a:rPr lang="en-US" dirty="0"/>
              <a:t>between the meter and the central system.</a:t>
            </a:r>
          </a:p>
          <a:p>
            <a:r>
              <a:rPr lang="en-US" dirty="0"/>
              <a:t>Such an advanced metering infrastructure (AMI) differs from </a:t>
            </a:r>
            <a:r>
              <a:rPr lang="en-US" dirty="0">
                <a:hlinkClick r:id="rId5" tooltip="Automatic meter reading"/>
              </a:rPr>
              <a:t>automatic meter reading</a:t>
            </a:r>
            <a:r>
              <a:rPr lang="en-US" dirty="0"/>
              <a:t> (AMR) in that it enables two-way communication between the meter and the supplier. </a:t>
            </a:r>
          </a:p>
          <a:p>
            <a:r>
              <a:rPr lang="en-US" dirty="0"/>
              <a:t>Communications from the meter to the network may be wireless, or via fixed wired connections such as power line carrier (PLC).</a:t>
            </a:r>
          </a:p>
          <a:p>
            <a:r>
              <a:rPr lang="en-US" dirty="0"/>
              <a:t>Wireless communication options in common use include cellular communications (which can be expensive), Wi-Fi (readily available), </a:t>
            </a:r>
            <a:r>
              <a:rPr lang="en-US" dirty="0">
                <a:hlinkClick r:id="rId6" tooltip="Wireless ad hoc network"/>
              </a:rPr>
              <a:t>wireless ad hoc networks</a:t>
            </a:r>
            <a:r>
              <a:rPr lang="en-US" dirty="0"/>
              <a:t> over Wi-Fi, </a:t>
            </a:r>
            <a:r>
              <a:rPr lang="en-US" dirty="0">
                <a:hlinkClick r:id="rId7" tooltip="Wireless mesh network"/>
              </a:rPr>
              <a:t>wireless mesh networks</a:t>
            </a:r>
            <a:r>
              <a:rPr lang="en-US" dirty="0"/>
              <a:t>, low power long range wireless (LORA), </a:t>
            </a:r>
            <a:r>
              <a:rPr lang="en-US" dirty="0">
                <a:hlinkClick r:id="rId8" tooltip="ZigBee"/>
              </a:rPr>
              <a:t>ZigBee</a:t>
            </a:r>
            <a:r>
              <a:rPr lang="en-US" dirty="0"/>
              <a:t> (low power, low data rate wireless), and Wi-SUN (Smart Utility Networks).</a:t>
            </a:r>
          </a:p>
        </p:txBody>
      </p:sp>
    </p:spTree>
    <p:extLst>
      <p:ext uri="{BB962C8B-B14F-4D97-AF65-F5344CB8AC3E}">
        <p14:creationId xmlns:p14="http://schemas.microsoft.com/office/powerpoint/2010/main" val="2831970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2916" y="457200"/>
            <a:ext cx="8902931" cy="5893724"/>
          </a:xfrm>
          <a:prstGeom prst="rect">
            <a:avLst/>
          </a:prstGeom>
        </p:spPr>
      </p:pic>
    </p:spTree>
    <p:extLst>
      <p:ext uri="{BB962C8B-B14F-4D97-AF65-F5344CB8AC3E}">
        <p14:creationId xmlns:p14="http://schemas.microsoft.com/office/powerpoint/2010/main" val="3984076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normAutofit/>
          </a:bodyPr>
          <a:lstStyle/>
          <a:p>
            <a:r>
              <a:rPr lang="en-US" sz="3200" dirty="0">
                <a:solidFill>
                  <a:schemeClr val="accent1"/>
                </a:solidFill>
              </a:rPr>
              <a:t>Other Characteristics of CPS</a:t>
            </a:r>
          </a:p>
        </p:txBody>
      </p:sp>
      <p:sp>
        <p:nvSpPr>
          <p:cNvPr id="3" name="Content Placeholder 2"/>
          <p:cNvSpPr>
            <a:spLocks noGrp="1"/>
          </p:cNvSpPr>
          <p:nvPr>
            <p:ph idx="1"/>
          </p:nvPr>
        </p:nvSpPr>
        <p:spPr>
          <a:xfrm>
            <a:off x="1981200" y="1219200"/>
            <a:ext cx="8229600" cy="5638800"/>
          </a:xfrm>
        </p:spPr>
        <p:txBody>
          <a:bodyPr>
            <a:normAutofit/>
          </a:bodyPr>
          <a:lstStyle/>
          <a:p>
            <a:pPr>
              <a:spcBef>
                <a:spcPts val="0"/>
              </a:spcBef>
            </a:pPr>
            <a:r>
              <a:rPr lang="en-US" sz="2000" dirty="0"/>
              <a:t>Cyber – physical coupling driven by new demands and applications</a:t>
            </a:r>
          </a:p>
          <a:p>
            <a:pPr marL="857250" lvl="2" indent="0">
              <a:spcBef>
                <a:spcPts val="0"/>
              </a:spcBef>
              <a:buNone/>
            </a:pPr>
            <a:r>
              <a:rPr lang="en-US" dirty="0"/>
              <a:t>Cyber capability in every physical component.</a:t>
            </a:r>
          </a:p>
          <a:p>
            <a:pPr marL="857250" lvl="2" indent="0">
              <a:spcBef>
                <a:spcPts val="0"/>
              </a:spcBef>
              <a:buNone/>
            </a:pPr>
            <a:r>
              <a:rPr lang="en-US" dirty="0"/>
              <a:t>Large scale wired and wireless networking.</a:t>
            </a:r>
          </a:p>
          <a:p>
            <a:pPr marL="857250" lvl="2" indent="0">
              <a:spcBef>
                <a:spcPts val="0"/>
              </a:spcBef>
              <a:buNone/>
            </a:pPr>
            <a:r>
              <a:rPr lang="en-US" dirty="0"/>
              <a:t>Networked at multiple and extreme scales.</a:t>
            </a:r>
          </a:p>
          <a:p>
            <a:pPr>
              <a:spcBef>
                <a:spcPts val="0"/>
              </a:spcBef>
            </a:pPr>
            <a:r>
              <a:rPr lang="en-US" sz="2000" dirty="0"/>
              <a:t>Systems of systems</a:t>
            </a:r>
          </a:p>
          <a:p>
            <a:pPr marL="857250" lvl="2" indent="0">
              <a:spcBef>
                <a:spcPts val="0"/>
              </a:spcBef>
              <a:buNone/>
            </a:pPr>
            <a:r>
              <a:rPr lang="en-US" dirty="0"/>
              <a:t>New spatial-temporal constraints.</a:t>
            </a:r>
          </a:p>
          <a:p>
            <a:pPr marL="857250" lvl="2" indent="0">
              <a:spcBef>
                <a:spcPts val="0"/>
              </a:spcBef>
              <a:buNone/>
            </a:pPr>
            <a:r>
              <a:rPr lang="en-US" dirty="0"/>
              <a:t>Complex at multiple temporal and spatial scales.</a:t>
            </a:r>
          </a:p>
          <a:p>
            <a:pPr marL="857250" lvl="2" indent="0">
              <a:spcBef>
                <a:spcPts val="0"/>
              </a:spcBef>
              <a:buNone/>
            </a:pPr>
            <a:r>
              <a:rPr lang="en-US" dirty="0"/>
              <a:t>Dynamically reorganizing/reconfiguring.</a:t>
            </a:r>
          </a:p>
          <a:p>
            <a:pPr marL="857250" lvl="2" indent="0">
              <a:spcBef>
                <a:spcPts val="0"/>
              </a:spcBef>
              <a:buNone/>
            </a:pPr>
            <a:r>
              <a:rPr lang="en-US" dirty="0"/>
              <a:t>Unconventional computational and physical substrates (Bio? Nano?).</a:t>
            </a:r>
          </a:p>
          <a:p>
            <a:pPr>
              <a:spcBef>
                <a:spcPts val="0"/>
              </a:spcBef>
            </a:pPr>
            <a:r>
              <a:rPr lang="en-US" sz="2000" dirty="0"/>
              <a:t>Novel interactions between communications, computing and control</a:t>
            </a:r>
          </a:p>
          <a:p>
            <a:pPr marL="857250" lvl="2" indent="0">
              <a:spcBef>
                <a:spcPts val="0"/>
              </a:spcBef>
              <a:buNone/>
            </a:pPr>
            <a:r>
              <a:rPr lang="en-US" dirty="0"/>
              <a:t>High degrees of automation, control loops must close at all scales.</a:t>
            </a:r>
          </a:p>
          <a:p>
            <a:pPr marL="857250" lvl="2" indent="0">
              <a:spcBef>
                <a:spcPts val="0"/>
              </a:spcBef>
              <a:buNone/>
            </a:pPr>
            <a:r>
              <a:rPr lang="en-US" dirty="0"/>
              <a:t>Large numbers of non-technical savvy users in the control loop.</a:t>
            </a:r>
          </a:p>
          <a:p>
            <a:pPr>
              <a:spcBef>
                <a:spcPts val="0"/>
              </a:spcBef>
            </a:pPr>
            <a:r>
              <a:rPr lang="en-US" sz="2000" dirty="0"/>
              <a:t>Ubiquity drives unprecedented security and privacy needs</a:t>
            </a:r>
          </a:p>
          <a:p>
            <a:pPr>
              <a:spcBef>
                <a:spcPts val="0"/>
              </a:spcBef>
            </a:pPr>
            <a:r>
              <a:rPr lang="en-US" sz="2000" dirty="0"/>
              <a:t>Operation must be dependable, certified in some cases</a:t>
            </a:r>
          </a:p>
          <a:p>
            <a:endParaRPr lang="en-US" sz="2000" dirty="0"/>
          </a:p>
        </p:txBody>
      </p:sp>
    </p:spTree>
    <p:extLst>
      <p:ext uri="{BB962C8B-B14F-4D97-AF65-F5344CB8AC3E}">
        <p14:creationId xmlns:p14="http://schemas.microsoft.com/office/powerpoint/2010/main" val="4097824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0220" y="996215"/>
            <a:ext cx="8903368" cy="5496659"/>
          </a:xfrm>
          <a:prstGeom prst="rect">
            <a:avLst/>
          </a:prstGeom>
        </p:spPr>
      </p:pic>
      <p:sp>
        <p:nvSpPr>
          <p:cNvPr id="3" name="Title 2"/>
          <p:cNvSpPr>
            <a:spLocks noGrp="1"/>
          </p:cNvSpPr>
          <p:nvPr>
            <p:ph type="title"/>
          </p:nvPr>
        </p:nvSpPr>
        <p:spPr>
          <a:xfrm>
            <a:off x="838200" y="365126"/>
            <a:ext cx="10515600" cy="748780"/>
          </a:xfrm>
        </p:spPr>
        <p:txBody>
          <a:bodyPr/>
          <a:lstStyle/>
          <a:p>
            <a:r>
              <a:rPr lang="en-US" dirty="0"/>
              <a:t>A more general smart meter</a:t>
            </a:r>
          </a:p>
        </p:txBody>
      </p:sp>
    </p:spTree>
    <p:extLst>
      <p:ext uri="{BB962C8B-B14F-4D97-AF65-F5344CB8AC3E}">
        <p14:creationId xmlns:p14="http://schemas.microsoft.com/office/powerpoint/2010/main" val="184936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meter vulnerabilities</a:t>
            </a:r>
          </a:p>
        </p:txBody>
      </p:sp>
      <p:sp>
        <p:nvSpPr>
          <p:cNvPr id="3" name="Content Placeholder 2"/>
          <p:cNvSpPr>
            <a:spLocks noGrp="1"/>
          </p:cNvSpPr>
          <p:nvPr>
            <p:ph idx="1"/>
          </p:nvPr>
        </p:nvSpPr>
        <p:spPr/>
        <p:txBody>
          <a:bodyPr>
            <a:normAutofit fontScale="70000" lnSpcReduction="20000"/>
          </a:bodyPr>
          <a:lstStyle/>
          <a:p>
            <a:r>
              <a:rPr lang="en-US" dirty="0"/>
              <a:t>The protocols used by smart meters include ZigBee, which is used for communicating with smart appliances in the consumer’s home, and GSM, which is used for communications between the meter and the electric utility. Both </a:t>
            </a:r>
            <a:r>
              <a:rPr lang="en-US" b="1" dirty="0">
                <a:hlinkClick r:id="rId2"/>
              </a:rPr>
              <a:t>ZigBee</a:t>
            </a:r>
            <a:r>
              <a:rPr lang="en-US" dirty="0"/>
              <a:t> and </a:t>
            </a:r>
            <a:r>
              <a:rPr lang="en-US" b="1" dirty="0">
                <a:hlinkClick r:id="rId3"/>
              </a:rPr>
              <a:t>GSM</a:t>
            </a:r>
            <a:r>
              <a:rPr lang="en-US" dirty="0"/>
              <a:t> have been known to contain serious vulnerabilities, and they have been poorly implemented in smart meters.</a:t>
            </a:r>
          </a:p>
          <a:p>
            <a:r>
              <a:rPr lang="en-US" dirty="0"/>
              <a:t>In the case of GSM, many electric utilities still haven’t implemented any form of encryption, despite being warned of the risks several years ago. Those that do use encryption, rely on the A5 algorithm, which is known to be vulnerable to attacks.</a:t>
            </a:r>
          </a:p>
          <a:p>
            <a:r>
              <a:rPr lang="en-US" dirty="0"/>
              <a:t>Attackers could get smart meters to connect to their own GSM base station by broadcasting a stronger signal than the legitimate base station. The smart meter will connect to the rogue station and will attempt to authenticate using hardcoded credentials, allowing the attacker to hijack traffic and take control of the device.</a:t>
            </a:r>
          </a:p>
          <a:p>
            <a:r>
              <a:rPr lang="en-US" dirty="0"/>
              <a:t>Moreover, since the meters deployed by each utility use the same credentials, it could be easy for malicious actors to compromise all the devices operated by that organization.</a:t>
            </a:r>
          </a:p>
          <a:p>
            <a:r>
              <a:rPr lang="en-US" dirty="0"/>
              <a:t>Such attacks can be prevented if utilities use proper encryption, implement </a:t>
            </a:r>
            <a:r>
              <a:rPr lang="en-US" b="1" dirty="0"/>
              <a:t>network segmentation</a:t>
            </a:r>
            <a:r>
              <a:rPr lang="en-US" dirty="0"/>
              <a:t> instead of “using one giant LAN,” and monitor their smart meter networks.</a:t>
            </a:r>
          </a:p>
        </p:txBody>
      </p:sp>
    </p:spTree>
    <p:extLst>
      <p:ext uri="{BB962C8B-B14F-4D97-AF65-F5344CB8AC3E}">
        <p14:creationId xmlns:p14="http://schemas.microsoft.com/office/powerpoint/2010/main" val="3431571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meter vulnerabilities II</a:t>
            </a:r>
          </a:p>
        </p:txBody>
      </p:sp>
      <p:sp>
        <p:nvSpPr>
          <p:cNvPr id="3" name="Content Placeholder 2"/>
          <p:cNvSpPr>
            <a:spLocks noGrp="1"/>
          </p:cNvSpPr>
          <p:nvPr>
            <p:ph idx="1"/>
          </p:nvPr>
        </p:nvSpPr>
        <p:spPr/>
        <p:txBody>
          <a:bodyPr>
            <a:normAutofit fontScale="85000" lnSpcReduction="20000"/>
          </a:bodyPr>
          <a:lstStyle/>
          <a:p>
            <a:r>
              <a:rPr lang="en-US" dirty="0"/>
              <a:t>In the case of attacks aimed at consumer home networks, hackers can abuse ZigBee, a protocol standardized more than a decade ago. Unlike other devices that use ZigBee, such as smart hubs, smart meters don’t ensure that a new device should be allowed to join the network before they share the network key with it. This key can allow an attacker to impersonate any device and take control of other devices on the network.</a:t>
            </a:r>
          </a:p>
          <a:p>
            <a:r>
              <a:rPr lang="en-US" dirty="0"/>
              <a:t>If they hijack the meter itself, attackers could find and exploit vulnerabilities – the lack of CPU and memory resources in a smart meter often results in minimized ZigBee code, which does not include security checks. While memory corruption issues, such as buffer overflows, might not be easy to exploit, researchers believe it’s enough for an attacker to find a segmentation fault and crash the meter, which can lead to a power outage.</a:t>
            </a:r>
          </a:p>
          <a:p>
            <a:r>
              <a:rPr lang="en-US" dirty="0"/>
              <a:t>Debug ports accessible via hardcoded credentials and the lack of proper ZigBee encryption can also be problematic.</a:t>
            </a:r>
          </a:p>
          <a:p>
            <a:endParaRPr lang="en-US" dirty="0"/>
          </a:p>
        </p:txBody>
      </p:sp>
    </p:spTree>
    <p:extLst>
      <p:ext uri="{BB962C8B-B14F-4D97-AF65-F5344CB8AC3E}">
        <p14:creationId xmlns:p14="http://schemas.microsoft.com/office/powerpoint/2010/main" val="4947383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Risks (misuses)</a:t>
            </a:r>
          </a:p>
        </p:txBody>
      </p:sp>
      <p:sp>
        <p:nvSpPr>
          <p:cNvPr id="3" name="Content Placeholder 2"/>
          <p:cNvSpPr>
            <a:spLocks noGrp="1"/>
          </p:cNvSpPr>
          <p:nvPr>
            <p:ph idx="1"/>
          </p:nvPr>
        </p:nvSpPr>
        <p:spPr/>
        <p:txBody>
          <a:bodyPr>
            <a:normAutofit fontScale="92500"/>
          </a:bodyPr>
          <a:lstStyle/>
          <a:p>
            <a:r>
              <a:rPr lang="en-US" dirty="0"/>
              <a:t>A malicious actor who manages to hack a smart meter could obtain information on the targeted user’s power consumption and potentially determine when the victim is at home, or they could inflate the electricity bill. In an incident in Puerto Rico,  an</a:t>
            </a:r>
            <a:r>
              <a:rPr lang="en-US" b="1" dirty="0"/>
              <a:t>  </a:t>
            </a:r>
            <a:r>
              <a:rPr lang="en-US" dirty="0"/>
              <a:t>electric utility reported hundreds of millions of dollars in losses due to smart meter fraud conducted via hacking and other methods.</a:t>
            </a:r>
          </a:p>
          <a:p>
            <a:r>
              <a:rPr lang="en-US" dirty="0"/>
              <a:t>Even more worrying is that since smart meters can communicate with all the smart devices in the consumer’s home, an attacker could hijack those systems, including smart door locks.</a:t>
            </a:r>
          </a:p>
          <a:p>
            <a:r>
              <a:rPr lang="en-US" dirty="0"/>
              <a:t>Some experts also believe that an attacker could cause a meter to explode by making modifications to the software running on the device.</a:t>
            </a:r>
          </a:p>
        </p:txBody>
      </p:sp>
    </p:spTree>
    <p:extLst>
      <p:ext uri="{BB962C8B-B14F-4D97-AF65-F5344CB8AC3E}">
        <p14:creationId xmlns:p14="http://schemas.microsoft.com/office/powerpoint/2010/main" val="467638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4726" y="2033586"/>
            <a:ext cx="8786553" cy="4043017"/>
          </a:xfrm>
          <a:prstGeom prst="rect">
            <a:avLst/>
          </a:prstGeom>
        </p:spPr>
      </p:pic>
      <p:sp>
        <p:nvSpPr>
          <p:cNvPr id="3" name="Title 2"/>
          <p:cNvSpPr>
            <a:spLocks noGrp="1"/>
          </p:cNvSpPr>
          <p:nvPr>
            <p:ph type="title"/>
          </p:nvPr>
        </p:nvSpPr>
        <p:spPr/>
        <p:txBody>
          <a:bodyPr/>
          <a:lstStyle/>
          <a:p>
            <a:r>
              <a:rPr lang="en-US" dirty="0"/>
              <a:t>Reinforced meters: a </a:t>
            </a:r>
            <a:r>
              <a:rPr lang="en-US" dirty="0" err="1"/>
              <a:t>Gemalto</a:t>
            </a:r>
            <a:r>
              <a:rPr lang="en-US" dirty="0"/>
              <a:t> product</a:t>
            </a:r>
          </a:p>
        </p:txBody>
      </p:sp>
    </p:spTree>
    <p:extLst>
      <p:ext uri="{BB962C8B-B14F-4D97-AF65-F5344CB8AC3E}">
        <p14:creationId xmlns:p14="http://schemas.microsoft.com/office/powerpoint/2010/main" val="3625629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The weak spot under the hood</a:t>
            </a:r>
            <a:br>
              <a:rPr lang="en-US" sz="2800" dirty="0"/>
            </a:br>
            <a:r>
              <a:rPr lang="en-US" sz="1400" dirty="0"/>
              <a:t>http://www.nytimes.com/2015/09/27/business/complex-car-software-becomes-the-weak-spot-under-the-hood.html</a:t>
            </a:r>
          </a:p>
        </p:txBody>
      </p:sp>
      <p:sp>
        <p:nvSpPr>
          <p:cNvPr id="3" name="Content Placeholder 2"/>
          <p:cNvSpPr>
            <a:spLocks noGrp="1"/>
          </p:cNvSpPr>
          <p:nvPr>
            <p:ph idx="1"/>
          </p:nvPr>
        </p:nvSpPr>
        <p:spPr>
          <a:xfrm>
            <a:off x="1981200" y="1676401"/>
            <a:ext cx="8229600" cy="4525963"/>
          </a:xfrm>
        </p:spPr>
        <p:txBody>
          <a:bodyPr>
            <a:normAutofit fontScale="85000" lnSpcReduction="20000"/>
          </a:bodyPr>
          <a:lstStyle/>
          <a:p>
            <a:r>
              <a:rPr lang="en-US" dirty="0"/>
              <a:t>New high-end cars are among the most sophisticated machines on the planet, containing 100 million or more lines of code. </a:t>
            </a:r>
          </a:p>
          <a:p>
            <a:r>
              <a:rPr lang="en-US" dirty="0"/>
              <a:t>The sophistication of new cars brings numerous benefits — forward-collision warning systems and automatic emergency braking that keep drivers safer are just two examples. But with new technology comes new risks.</a:t>
            </a:r>
          </a:p>
          <a:p>
            <a:r>
              <a:rPr lang="en-US" dirty="0"/>
              <a:t>The unfolding scandal at Volkswagen — in which 11 million vehicles </a:t>
            </a:r>
            <a:r>
              <a:rPr lang="en-US" u="sng" dirty="0">
                <a:hlinkClick r:id="rId2" tooltip="Times coverage."/>
              </a:rPr>
              <a:t>were outfitted with software</a:t>
            </a:r>
            <a:r>
              <a:rPr lang="en-US" dirty="0"/>
              <a:t> that gave false emissions results — showed how a carmaker could take advantage of complex systems to flout regulations.</a:t>
            </a:r>
          </a:p>
          <a:p>
            <a:r>
              <a:rPr lang="en-US" dirty="0"/>
              <a:t>it is possible to disable a car’s brakes with an infected MP3 file inserted into a car’s CD player. A </a:t>
            </a:r>
            <a:r>
              <a:rPr lang="en-US" u="sng" dirty="0">
                <a:hlinkClick r:id="rId3" tooltip="Related Times article."/>
              </a:rPr>
              <a:t>hacking demonstration by security researchers</a:t>
            </a:r>
            <a:r>
              <a:rPr lang="en-US" u="sng" dirty="0"/>
              <a:t> </a:t>
            </a:r>
            <a:r>
              <a:rPr lang="en-US" dirty="0"/>
              <a:t>exposed how vulnerable new Jeep Cherokees can be. </a:t>
            </a:r>
          </a:p>
          <a:p>
            <a:endParaRPr lang="en-US" dirty="0"/>
          </a:p>
          <a:p>
            <a:pPr marL="0" indent="0">
              <a:buNone/>
            </a:pPr>
            <a:endParaRPr lang="en-US" dirty="0"/>
          </a:p>
        </p:txBody>
      </p:sp>
    </p:spTree>
    <p:extLst>
      <p:ext uri="{BB962C8B-B14F-4D97-AF65-F5344CB8AC3E}">
        <p14:creationId xmlns:p14="http://schemas.microsoft.com/office/powerpoint/2010/main" val="11145180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DB6C563F-BF93-4D5C-B38F-B9696833FD9F}"/>
              </a:ext>
            </a:extLst>
          </p:cNvPr>
          <p:cNvSpPr>
            <a:spLocks noGrp="1"/>
          </p:cNvSpPr>
          <p:nvPr>
            <p:ph type="title"/>
          </p:nvPr>
        </p:nvSpPr>
        <p:spPr>
          <a:xfrm>
            <a:off x="609600" y="701675"/>
            <a:ext cx="7772400" cy="1143000"/>
          </a:xfrm>
        </p:spPr>
        <p:txBody>
          <a:bodyPr/>
          <a:lstStyle/>
          <a:p>
            <a:r>
              <a:rPr lang="en-US" altLang="es-PE" sz="3200">
                <a:solidFill>
                  <a:srgbClr val="0070C0"/>
                </a:solidFill>
              </a:rPr>
              <a:t>Security problems in CPSs</a:t>
            </a:r>
          </a:p>
        </p:txBody>
      </p:sp>
      <p:sp>
        <p:nvSpPr>
          <p:cNvPr id="70659" name="Content Placeholder 2">
            <a:extLst>
              <a:ext uri="{FF2B5EF4-FFF2-40B4-BE49-F238E27FC236}">
                <a16:creationId xmlns:a16="http://schemas.microsoft.com/office/drawing/2014/main" id="{BFF2B827-2777-47CE-835E-E1884F4D6A66}"/>
              </a:ext>
            </a:extLst>
          </p:cNvPr>
          <p:cNvSpPr>
            <a:spLocks noGrp="1"/>
          </p:cNvSpPr>
          <p:nvPr>
            <p:ph idx="1"/>
          </p:nvPr>
        </p:nvSpPr>
        <p:spPr>
          <a:xfrm>
            <a:off x="1746250" y="1844675"/>
            <a:ext cx="5930900" cy="1938053"/>
          </a:xfrm>
        </p:spPr>
        <p:txBody>
          <a:bodyPr/>
          <a:lstStyle/>
          <a:p>
            <a:r>
              <a:rPr lang="en-US" altLang="es-PE" sz="2300" dirty="0"/>
              <a:t>For economic and productivity reasons, open networks are an attractive communication medium for CPSs</a:t>
            </a:r>
          </a:p>
          <a:p>
            <a:r>
              <a:rPr lang="en-US" altLang="es-PE" sz="2300" dirty="0"/>
              <a:t>The increasing use of clouds in CPSs also make their connection to the Internet a necessity</a:t>
            </a:r>
          </a:p>
        </p:txBody>
      </p:sp>
      <p:pic>
        <p:nvPicPr>
          <p:cNvPr id="70660" name="Picture 5" descr="Resultado de imagen para Security problems">
            <a:extLst>
              <a:ext uri="{FF2B5EF4-FFF2-40B4-BE49-F238E27FC236}">
                <a16:creationId xmlns:a16="http://schemas.microsoft.com/office/drawing/2014/main" id="{42B3C54A-CB20-453D-8AE4-A0E4CDDE2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264" y="0"/>
            <a:ext cx="3233737"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Rectángulo 1">
            <a:extLst>
              <a:ext uri="{FF2B5EF4-FFF2-40B4-BE49-F238E27FC236}">
                <a16:creationId xmlns:a16="http://schemas.microsoft.com/office/drawing/2014/main" id="{17017AAE-E042-460E-B0E1-4BB1D2833EE8}"/>
              </a:ext>
            </a:extLst>
          </p:cNvPr>
          <p:cNvSpPr>
            <a:spLocks noChangeArrowheads="1"/>
          </p:cNvSpPr>
          <p:nvPr/>
        </p:nvSpPr>
        <p:spPr bwMode="auto">
          <a:xfrm>
            <a:off x="1746250" y="3706363"/>
            <a:ext cx="88392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es-PE" sz="2300" b="0" i="0" dirty="0"/>
              <a:t>However, doing this increases their vulnerability to intentional attacks (large increase in attack surface)</a:t>
            </a:r>
          </a:p>
          <a:p>
            <a:pPr>
              <a:spcBef>
                <a:spcPct val="0"/>
              </a:spcBef>
            </a:pPr>
            <a:r>
              <a:rPr lang="en-US" altLang="es-PE" sz="2300" b="0" i="0" dirty="0"/>
              <a:t>The objectives of attacks may vary, from terrorist objectives to economic objectives such as collecting private information. </a:t>
            </a:r>
          </a:p>
        </p:txBody>
      </p:sp>
    </p:spTree>
    <p:extLst>
      <p:ext uri="{BB962C8B-B14F-4D97-AF65-F5344CB8AC3E}">
        <p14:creationId xmlns:p14="http://schemas.microsoft.com/office/powerpoint/2010/main" val="3829508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7A64DEA9-C71C-4E51-B34C-CEF4A8681336}"/>
              </a:ext>
            </a:extLst>
          </p:cNvPr>
          <p:cNvSpPr>
            <a:spLocks noGrp="1"/>
          </p:cNvSpPr>
          <p:nvPr>
            <p:ph type="title"/>
          </p:nvPr>
        </p:nvSpPr>
        <p:spPr/>
        <p:txBody>
          <a:bodyPr/>
          <a:lstStyle/>
          <a:p>
            <a:r>
              <a:rPr lang="en-US" altLang="en-US"/>
              <a:t>CPS threats</a:t>
            </a:r>
          </a:p>
        </p:txBody>
      </p:sp>
      <p:sp>
        <p:nvSpPr>
          <p:cNvPr id="3" name="Content Placeholder 2">
            <a:extLst>
              <a:ext uri="{FF2B5EF4-FFF2-40B4-BE49-F238E27FC236}">
                <a16:creationId xmlns:a16="http://schemas.microsoft.com/office/drawing/2014/main" id="{14CBABDD-D0D1-43DB-9702-2900A7CEE1A8}"/>
              </a:ext>
            </a:extLst>
          </p:cNvPr>
          <p:cNvSpPr>
            <a:spLocks noGrp="1"/>
          </p:cNvSpPr>
          <p:nvPr>
            <p:ph idx="1"/>
          </p:nvPr>
        </p:nvSpPr>
        <p:spPr/>
        <p:txBody>
          <a:bodyPr>
            <a:normAutofit fontScale="92500" lnSpcReduction="20000"/>
          </a:bodyPr>
          <a:lstStyle/>
          <a:p>
            <a:pPr>
              <a:defRPr/>
            </a:pPr>
            <a:r>
              <a:rPr lang="en-US" dirty="0"/>
              <a:t>The main threats for CPSs are </a:t>
            </a:r>
            <a:r>
              <a:rPr lang="en-US" b="1" dirty="0"/>
              <a:t>integrity attacks</a:t>
            </a:r>
            <a:r>
              <a:rPr lang="en-US" dirty="0"/>
              <a:t>, illegal modifications or destructions of information, which may result in deception attacks</a:t>
            </a:r>
          </a:p>
          <a:p>
            <a:pPr>
              <a:defRPr/>
            </a:pPr>
            <a:r>
              <a:rPr lang="en-US" dirty="0"/>
              <a:t>The attacker wants to disrupt the operations of the physical system or to enable the introduction of physical threats</a:t>
            </a:r>
          </a:p>
          <a:p>
            <a:pPr>
              <a:defRPr/>
            </a:pPr>
            <a:r>
              <a:rPr lang="en-US" dirty="0"/>
              <a:t>Another difference is that IT attacks typically target any system and the attacker wants to collect as much information as possible, while </a:t>
            </a:r>
            <a:r>
              <a:rPr lang="en-US" b="1" dirty="0"/>
              <a:t>CPS attacks target specific types of systems</a:t>
            </a:r>
          </a:p>
          <a:p>
            <a:pPr>
              <a:defRPr/>
            </a:pPr>
            <a:r>
              <a:rPr lang="en-US" dirty="0"/>
              <a:t>Attacks in IT systems can take only a few forms while </a:t>
            </a:r>
            <a:r>
              <a:rPr lang="en-US" b="1" dirty="0"/>
              <a:t>attacks in CPSs have a much larger variety of ways to compromise a system</a:t>
            </a:r>
          </a:p>
          <a:p>
            <a:pPr>
              <a:defRPr/>
            </a:pPr>
            <a:r>
              <a:rPr lang="en-US" dirty="0"/>
              <a:t>These differences imply the need for a specialized analysis of threats as well as a corresponding use of security mechanisms and development methodologies  to stop them</a:t>
            </a:r>
          </a:p>
          <a:p>
            <a:pPr marL="0" indent="0">
              <a:buNone/>
              <a:defRPr/>
            </a:pPr>
            <a:endParaRPr lang="en-US" dirty="0"/>
          </a:p>
          <a:p>
            <a:pPr marL="0" indent="0">
              <a:buNone/>
              <a:defRPr/>
            </a:pPr>
            <a:endParaRPr lang="en-US" dirty="0"/>
          </a:p>
        </p:txBody>
      </p:sp>
    </p:spTree>
    <p:extLst>
      <p:ext uri="{BB962C8B-B14F-4D97-AF65-F5344CB8AC3E}">
        <p14:creationId xmlns:p14="http://schemas.microsoft.com/office/powerpoint/2010/main" val="129796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4E1746E5-CFEF-44A6-92C9-B96E18B72594}"/>
              </a:ext>
            </a:extLst>
          </p:cNvPr>
          <p:cNvSpPr>
            <a:spLocks noGrp="1"/>
          </p:cNvSpPr>
          <p:nvPr>
            <p:ph type="title"/>
          </p:nvPr>
        </p:nvSpPr>
        <p:spPr/>
        <p:txBody>
          <a:bodyPr/>
          <a:lstStyle/>
          <a:p>
            <a:r>
              <a:rPr lang="en-US" altLang="en-US"/>
              <a:t>Threat analysis of CPSs</a:t>
            </a:r>
          </a:p>
        </p:txBody>
      </p:sp>
      <p:sp>
        <p:nvSpPr>
          <p:cNvPr id="73731" name="Content Placeholder 2">
            <a:extLst>
              <a:ext uri="{FF2B5EF4-FFF2-40B4-BE49-F238E27FC236}">
                <a16:creationId xmlns:a16="http://schemas.microsoft.com/office/drawing/2014/main" id="{B6EF00A1-3B95-46B9-982A-C854735A0B78}"/>
              </a:ext>
            </a:extLst>
          </p:cNvPr>
          <p:cNvSpPr>
            <a:spLocks noGrp="1"/>
          </p:cNvSpPr>
          <p:nvPr>
            <p:ph idx="1"/>
          </p:nvPr>
        </p:nvSpPr>
        <p:spPr/>
        <p:txBody>
          <a:bodyPr/>
          <a:lstStyle/>
          <a:p>
            <a:r>
              <a:rPr lang="en-US" altLang="en-US" sz="2400" dirty="0"/>
              <a:t>Threats in </a:t>
            </a:r>
            <a:r>
              <a:rPr lang="en-US" altLang="en-US" sz="2400" dirty="0">
                <a:solidFill>
                  <a:schemeClr val="accent2"/>
                </a:solidFill>
              </a:rPr>
              <a:t>robots</a:t>
            </a:r>
            <a:r>
              <a:rPr lang="en-US" altLang="en-US" sz="2400" dirty="0"/>
              <a:t>: only one paper on this topic about the security of robotic operating systems</a:t>
            </a:r>
          </a:p>
          <a:p>
            <a:r>
              <a:rPr lang="en-US" altLang="en-US" sz="2400" dirty="0"/>
              <a:t>Analysis of possible threats and then provide corresponding defenses using a secure publish/subscribe framework and cryptography. They analyze the possibility of controlling security at the application level and find the need to complement it with communications security. Not a systematic analysis.</a:t>
            </a:r>
          </a:p>
          <a:p>
            <a:r>
              <a:rPr lang="en-US" altLang="en-US" sz="2400" dirty="0">
                <a:solidFill>
                  <a:schemeClr val="accent2"/>
                </a:solidFill>
              </a:rPr>
              <a:t>Autonomous vehicles </a:t>
            </a:r>
            <a:r>
              <a:rPr lang="en-US" altLang="en-US" sz="2400" dirty="0"/>
              <a:t>can also be attacked. There are studies of car security but nothing about autonomous vehicles.</a:t>
            </a:r>
          </a:p>
          <a:p>
            <a:r>
              <a:rPr lang="en-US" altLang="en-US" sz="2400" dirty="0"/>
              <a:t>For many cases safety has a higher priority than security but safety can be compromised through security attacks</a:t>
            </a:r>
          </a:p>
          <a:p>
            <a:pPr marL="0" indent="0">
              <a:buNone/>
            </a:pPr>
            <a:endParaRPr lang="en-US" altLang="en-US" dirty="0"/>
          </a:p>
          <a:p>
            <a:endParaRPr lang="en-US" altLang="en-US" dirty="0"/>
          </a:p>
        </p:txBody>
      </p:sp>
    </p:spTree>
    <p:extLst>
      <p:ext uri="{BB962C8B-B14F-4D97-AF65-F5344CB8AC3E}">
        <p14:creationId xmlns:p14="http://schemas.microsoft.com/office/powerpoint/2010/main" val="795760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a:extLst>
              <a:ext uri="{FF2B5EF4-FFF2-40B4-BE49-F238E27FC236}">
                <a16:creationId xmlns:a16="http://schemas.microsoft.com/office/drawing/2014/main" id="{03A78F1B-7B2C-4A28-82EC-31E353CCB4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295400"/>
            <a:ext cx="5257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itle 2">
            <a:extLst>
              <a:ext uri="{FF2B5EF4-FFF2-40B4-BE49-F238E27FC236}">
                <a16:creationId xmlns:a16="http://schemas.microsoft.com/office/drawing/2014/main" id="{40C10BEA-BCA9-4C25-B3E0-3CCA665C0D5A}"/>
              </a:ext>
            </a:extLst>
          </p:cNvPr>
          <p:cNvSpPr>
            <a:spLocks noGrp="1"/>
          </p:cNvSpPr>
          <p:nvPr>
            <p:ph type="title"/>
          </p:nvPr>
        </p:nvSpPr>
        <p:spPr/>
        <p:txBody>
          <a:bodyPr/>
          <a:lstStyle/>
          <a:p>
            <a:r>
              <a:rPr lang="en-US" altLang="en-US"/>
              <a:t>Publish/subscribe attacks in robots</a:t>
            </a:r>
          </a:p>
        </p:txBody>
      </p:sp>
    </p:spTree>
    <p:extLst>
      <p:ext uri="{BB962C8B-B14F-4D97-AF65-F5344CB8AC3E}">
        <p14:creationId xmlns:p14="http://schemas.microsoft.com/office/powerpoint/2010/main" val="3508011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Title 1"/>
          <p:cNvSpPr>
            <a:spLocks/>
          </p:cNvSpPr>
          <p:nvPr/>
        </p:nvSpPr>
        <p:spPr bwMode="auto">
          <a:xfrm>
            <a:off x="22098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i="0" dirty="0">
                <a:solidFill>
                  <a:schemeClr val="tx2"/>
                </a:solidFill>
              </a:rPr>
              <a:t>Cyber-physical systems (CPSs) III</a:t>
            </a:r>
          </a:p>
        </p:txBody>
      </p:sp>
      <p:sp>
        <p:nvSpPr>
          <p:cNvPr id="586755" name="Content Placeholder 2"/>
          <p:cNvSpPr>
            <a:spLocks/>
          </p:cNvSpPr>
          <p:nvPr/>
        </p:nvSpPr>
        <p:spPr bwMode="auto">
          <a:xfrm>
            <a:off x="2209800" y="1676400"/>
            <a:ext cx="7772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r>
              <a:rPr lang="en-AU" sz="2000" dirty="0"/>
              <a:t>Often, CPSs are safety-critical, because their failure could endanger lives or cause large economic losses.</a:t>
            </a:r>
          </a:p>
          <a:p>
            <a:r>
              <a:rPr lang="en-AU" sz="2000" dirty="0"/>
              <a:t>Safety is the freedom from unacceptable risks, including threats to human lives, the environment, or to costly facilities. </a:t>
            </a:r>
          </a:p>
          <a:p>
            <a:r>
              <a:rPr lang="en-US" altLang="en-US" sz="2000" dirty="0"/>
              <a:t>Wireless networks and inexpensive sensors have made them much more important</a:t>
            </a:r>
          </a:p>
          <a:p>
            <a:r>
              <a:rPr lang="en-US" altLang="en-US" sz="2000" dirty="0"/>
              <a:t>Humans in the system means that privacy can be important</a:t>
            </a:r>
          </a:p>
          <a:p>
            <a:r>
              <a:rPr lang="en-US" altLang="en-US" sz="2000" dirty="0"/>
              <a:t>Use of AI brings new capabilities but also new threats</a:t>
            </a:r>
          </a:p>
          <a:p>
            <a:r>
              <a:rPr lang="en-US" altLang="en-US" sz="2000" dirty="0"/>
              <a:t>UML can be used to represent software but also physical things or we can use </a:t>
            </a:r>
            <a:r>
              <a:rPr lang="en-US" altLang="en-US" sz="2000" dirty="0" err="1"/>
              <a:t>SysML</a:t>
            </a:r>
            <a:endParaRPr lang="en-US" altLang="en-US" sz="2000" dirty="0"/>
          </a:p>
        </p:txBody>
      </p:sp>
    </p:spTree>
    <p:extLst>
      <p:ext uri="{BB962C8B-B14F-4D97-AF65-F5344CB8AC3E}">
        <p14:creationId xmlns:p14="http://schemas.microsoft.com/office/powerpoint/2010/main" val="3351790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3">
            <a:extLst>
              <a:ext uri="{FF2B5EF4-FFF2-40B4-BE49-F238E27FC236}">
                <a16:creationId xmlns:a16="http://schemas.microsoft.com/office/drawing/2014/main" id="{D9F6A8D9-47B6-49CC-934C-C3A16461F7F2}"/>
              </a:ext>
            </a:extLst>
          </p:cNvPr>
          <p:cNvSpPr>
            <a:spLocks noGrp="1"/>
          </p:cNvSpPr>
          <p:nvPr>
            <p:ph type="title"/>
          </p:nvPr>
        </p:nvSpPr>
        <p:spPr/>
        <p:txBody>
          <a:bodyPr/>
          <a:lstStyle/>
          <a:p>
            <a:r>
              <a:rPr lang="en-US" altLang="es-PE">
                <a:solidFill>
                  <a:srgbClr val="0070C0"/>
                </a:solidFill>
              </a:rPr>
              <a:t>Cross-domain attacks</a:t>
            </a:r>
          </a:p>
        </p:txBody>
      </p:sp>
      <p:pic>
        <p:nvPicPr>
          <p:cNvPr id="74755" name="Picture 4">
            <a:extLst>
              <a:ext uri="{FF2B5EF4-FFF2-40B4-BE49-F238E27FC236}">
                <a16:creationId xmlns:a16="http://schemas.microsoft.com/office/drawing/2014/main" id="{B836B455-A31F-4429-A1F8-7E37050366C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2364" y="1219201"/>
            <a:ext cx="7596187"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1986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8E20FE30-5C4A-402E-921D-FD86658F14FB}"/>
              </a:ext>
            </a:extLst>
          </p:cNvPr>
          <p:cNvSpPr>
            <a:spLocks noGrp="1"/>
          </p:cNvSpPr>
          <p:nvPr>
            <p:ph type="title"/>
          </p:nvPr>
        </p:nvSpPr>
        <p:spPr/>
        <p:txBody>
          <a:bodyPr/>
          <a:lstStyle/>
          <a:p>
            <a:r>
              <a:rPr lang="en-US" altLang="en-US"/>
              <a:t>Some recent attacks</a:t>
            </a:r>
          </a:p>
        </p:txBody>
      </p:sp>
      <p:sp>
        <p:nvSpPr>
          <p:cNvPr id="8195" name="Content Placeholder 2">
            <a:extLst>
              <a:ext uri="{FF2B5EF4-FFF2-40B4-BE49-F238E27FC236}">
                <a16:creationId xmlns:a16="http://schemas.microsoft.com/office/drawing/2014/main" id="{C83A2E14-C940-4FF3-B540-732BB058A6E7}"/>
              </a:ext>
            </a:extLst>
          </p:cNvPr>
          <p:cNvSpPr>
            <a:spLocks noGrp="1"/>
          </p:cNvSpPr>
          <p:nvPr>
            <p:ph idx="1"/>
          </p:nvPr>
        </p:nvSpPr>
        <p:spPr>
          <a:xfrm>
            <a:off x="838199" y="1524000"/>
            <a:ext cx="10567737" cy="4495800"/>
          </a:xfrm>
        </p:spPr>
        <p:txBody>
          <a:bodyPr>
            <a:normAutofit fontScale="92500" lnSpcReduction="20000"/>
          </a:bodyPr>
          <a:lstStyle/>
          <a:p>
            <a:pPr>
              <a:defRPr/>
            </a:pPr>
            <a:r>
              <a:rPr lang="en-US" altLang="en-US" dirty="0"/>
              <a:t>Steel Plant in Germany— destruction of an oven in 2014</a:t>
            </a:r>
          </a:p>
          <a:p>
            <a:r>
              <a:rPr lang="en-US" dirty="0"/>
              <a:t>Ukraine’s second major power outage in 12 months was the work of </a:t>
            </a:r>
            <a:r>
              <a:rPr lang="en-US" dirty="0" err="1"/>
              <a:t>cyberattackers</a:t>
            </a:r>
            <a:r>
              <a:rPr lang="en-US" dirty="0"/>
              <a:t>. In the most recent incident remote terminal units (RTUs) controlling circuit breakers at </a:t>
            </a:r>
            <a:r>
              <a:rPr lang="en-US" dirty="0" err="1"/>
              <a:t>Ukrenergo‘s</a:t>
            </a:r>
            <a:r>
              <a:rPr lang="en-US" dirty="0"/>
              <a:t> </a:t>
            </a:r>
            <a:r>
              <a:rPr lang="en-US" dirty="0" err="1"/>
              <a:t>Pivnichna</a:t>
            </a:r>
            <a:r>
              <a:rPr lang="en-US" dirty="0"/>
              <a:t> power substation near Kiev suddenly shut down. The resulting power cut lasted an hour, leaving the capital short of a fifth of its power requirements.</a:t>
            </a:r>
          </a:p>
          <a:p>
            <a:r>
              <a:rPr lang="en-US" dirty="0"/>
              <a:t>Priming suspicion was the striking resemblance of the </a:t>
            </a:r>
            <a:r>
              <a:rPr lang="en-US" dirty="0" err="1"/>
              <a:t>Pivnichna</a:t>
            </a:r>
            <a:r>
              <a:rPr lang="en-US" dirty="0"/>
              <a:t> outage to the now world-infamous cyberattack on three Ukrainian power companies on December 23 2015, which affected 30 sub-stations.</a:t>
            </a:r>
          </a:p>
          <a:p>
            <a:r>
              <a:rPr lang="en-US" dirty="0"/>
              <a:t>A team of government, industry and academic officials successfully demonstrated that a commercial aircraft could be remotely hacked in a non-laboratory setting last year, a U.S. Department of Homeland Security (DHS) official said Wednesday at the 2017 </a:t>
            </a:r>
            <a:r>
              <a:rPr lang="en-US" dirty="0" err="1"/>
              <a:t>CyberSat</a:t>
            </a:r>
            <a:r>
              <a:rPr lang="en-US" dirty="0"/>
              <a:t> Summit in Tysons Corner, Virginia.</a:t>
            </a:r>
          </a:p>
          <a:p>
            <a:endParaRPr lang="en-US" dirty="0"/>
          </a:p>
          <a:p>
            <a:endParaRPr lang="en-US" dirty="0"/>
          </a:p>
          <a:p>
            <a:pPr>
              <a:defRPr/>
            </a:pPr>
            <a:endParaRPr lang="en-US" altLang="en-US" sz="2000" dirty="0"/>
          </a:p>
          <a:p>
            <a:pPr marL="0" indent="0">
              <a:buNone/>
              <a:defRPr/>
            </a:pPr>
            <a:endParaRPr lang="en-US" altLang="en-US" sz="2000" dirty="0"/>
          </a:p>
        </p:txBody>
      </p:sp>
    </p:spTree>
    <p:extLst>
      <p:ext uri="{BB962C8B-B14F-4D97-AF65-F5344CB8AC3E}">
        <p14:creationId xmlns:p14="http://schemas.microsoft.com/office/powerpoint/2010/main" val="22418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2" name="Title 1"/>
          <p:cNvSpPr>
            <a:spLocks noGrp="1"/>
          </p:cNvSpPr>
          <p:nvPr>
            <p:ph type="title"/>
          </p:nvPr>
        </p:nvSpPr>
        <p:spPr/>
        <p:txBody>
          <a:bodyPr/>
          <a:lstStyle/>
          <a:p>
            <a:r>
              <a:rPr lang="en-US" altLang="en-US"/>
              <a:t>Stuxnet </a:t>
            </a:r>
          </a:p>
        </p:txBody>
      </p:sp>
      <p:sp>
        <p:nvSpPr>
          <p:cNvPr id="834563" name="Content Placeholder 2"/>
          <p:cNvSpPr>
            <a:spLocks noGrp="1"/>
          </p:cNvSpPr>
          <p:nvPr>
            <p:ph idx="1"/>
          </p:nvPr>
        </p:nvSpPr>
        <p:spPr/>
        <p:txBody>
          <a:bodyPr/>
          <a:lstStyle/>
          <a:p>
            <a:r>
              <a:rPr lang="en-US" altLang="en-US" sz="2400" dirty="0"/>
              <a:t>It is a highly sophisticated worm.  Discovered in June 2010, </a:t>
            </a:r>
            <a:r>
              <a:rPr lang="en-US" altLang="en-US" sz="2400" dirty="0" err="1"/>
              <a:t>Stuxnet</a:t>
            </a:r>
            <a:r>
              <a:rPr lang="en-US" altLang="en-US" sz="2400" dirty="0"/>
              <a:t> initially spreads via </a:t>
            </a:r>
            <a:r>
              <a:rPr lang="en-US" altLang="en-US" sz="2400" dirty="0">
                <a:hlinkClick r:id="rId2" tooltip="Microsoft Windows"/>
              </a:rPr>
              <a:t>Microsoft Windows</a:t>
            </a:r>
            <a:r>
              <a:rPr lang="en-US" altLang="en-US" sz="2400" dirty="0"/>
              <a:t>, and targets </a:t>
            </a:r>
            <a:r>
              <a:rPr lang="en-US" altLang="en-US" sz="2400" dirty="0">
                <a:hlinkClick r:id="rId3" tooltip="Siemens"/>
              </a:rPr>
              <a:t>Siemens</a:t>
            </a:r>
            <a:r>
              <a:rPr lang="en-US" altLang="en-US" sz="2400" dirty="0"/>
              <a:t> </a:t>
            </a:r>
            <a:r>
              <a:rPr lang="en-US" altLang="en-US" sz="2400" dirty="0">
                <a:hlinkClick r:id="rId4" tooltip="Industrial engineering"/>
              </a:rPr>
              <a:t>industrial</a:t>
            </a:r>
            <a:r>
              <a:rPr lang="en-US" altLang="en-US" sz="2400" dirty="0"/>
              <a:t> software and equipment. While it is not the first time that hackers have targeted industrial systems, it is the first discovered </a:t>
            </a:r>
            <a:r>
              <a:rPr lang="en-US" altLang="en-US" sz="2400" dirty="0">
                <a:hlinkClick r:id="rId5" tooltip="Malware"/>
              </a:rPr>
              <a:t>malware</a:t>
            </a:r>
            <a:r>
              <a:rPr lang="en-US" altLang="en-US" sz="2400" dirty="0"/>
              <a:t> that spies on and subverts industrial systems, and the first to include a </a:t>
            </a:r>
            <a:r>
              <a:rPr lang="en-US" altLang="en-US" sz="2400" dirty="0">
                <a:hlinkClick r:id="rId6" tooltip="Programmable logic controller"/>
              </a:rPr>
              <a:t>programmable logic controller</a:t>
            </a:r>
            <a:r>
              <a:rPr lang="en-US" altLang="en-US" sz="2400" dirty="0"/>
              <a:t> (PLC) </a:t>
            </a:r>
            <a:r>
              <a:rPr lang="en-US" altLang="en-US" sz="2400" dirty="0">
                <a:hlinkClick r:id="rId7" tooltip="Rootkit"/>
              </a:rPr>
              <a:t>rootkit</a:t>
            </a:r>
            <a:r>
              <a:rPr lang="en-US" altLang="en-US" sz="2400" dirty="0"/>
              <a:t>.</a:t>
            </a:r>
          </a:p>
          <a:p>
            <a:endParaRPr lang="en-US" altLang="en-US" sz="2400" dirty="0"/>
          </a:p>
        </p:txBody>
      </p:sp>
    </p:spTree>
    <p:extLst>
      <p:ext uri="{BB962C8B-B14F-4D97-AF65-F5344CB8AC3E}">
        <p14:creationId xmlns:p14="http://schemas.microsoft.com/office/powerpoint/2010/main" val="3803520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E63D4C-D702-481A-864F-E834DD199F7E}"/>
              </a:ext>
            </a:extLst>
          </p:cNvPr>
          <p:cNvPicPr>
            <a:picLocks noChangeAspect="1"/>
          </p:cNvPicPr>
          <p:nvPr/>
        </p:nvPicPr>
        <p:blipFill>
          <a:blip r:embed="rId2"/>
          <a:stretch>
            <a:fillRect/>
          </a:stretch>
        </p:blipFill>
        <p:spPr>
          <a:xfrm>
            <a:off x="1441782" y="0"/>
            <a:ext cx="9308435" cy="6858000"/>
          </a:xfrm>
          <a:prstGeom prst="rect">
            <a:avLst/>
          </a:prstGeom>
        </p:spPr>
      </p:pic>
      <p:sp>
        <p:nvSpPr>
          <p:cNvPr id="3" name="Title 2">
            <a:extLst>
              <a:ext uri="{FF2B5EF4-FFF2-40B4-BE49-F238E27FC236}">
                <a16:creationId xmlns:a16="http://schemas.microsoft.com/office/drawing/2014/main" id="{5D5835D0-1ABA-4ADA-BA1B-565437F137DD}"/>
              </a:ext>
            </a:extLst>
          </p:cNvPr>
          <p:cNvSpPr>
            <a:spLocks noGrp="1"/>
          </p:cNvSpPr>
          <p:nvPr>
            <p:ph type="title"/>
          </p:nvPr>
        </p:nvSpPr>
        <p:spPr>
          <a:xfrm>
            <a:off x="838200" y="365125"/>
            <a:ext cx="10515600" cy="761031"/>
          </a:xfrm>
        </p:spPr>
        <p:txBody>
          <a:bodyPr/>
          <a:lstStyle/>
          <a:p>
            <a:r>
              <a:rPr lang="en-US" dirty="0"/>
              <a:t>Stuxnet attack process</a:t>
            </a:r>
          </a:p>
        </p:txBody>
      </p:sp>
    </p:spTree>
    <p:extLst>
      <p:ext uri="{BB962C8B-B14F-4D97-AF65-F5344CB8AC3E}">
        <p14:creationId xmlns:p14="http://schemas.microsoft.com/office/powerpoint/2010/main" val="2482452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8AB1D6-CE5D-4D64-9F3F-3E5C35B53CEB}"/>
              </a:ext>
            </a:extLst>
          </p:cNvPr>
          <p:cNvPicPr>
            <a:picLocks noChangeAspect="1"/>
          </p:cNvPicPr>
          <p:nvPr/>
        </p:nvPicPr>
        <p:blipFill>
          <a:blip r:embed="rId2"/>
          <a:stretch>
            <a:fillRect/>
          </a:stretch>
        </p:blipFill>
        <p:spPr>
          <a:xfrm>
            <a:off x="0" y="940371"/>
            <a:ext cx="12192000" cy="4977258"/>
          </a:xfrm>
          <a:prstGeom prst="rect">
            <a:avLst/>
          </a:prstGeom>
        </p:spPr>
      </p:pic>
    </p:spTree>
    <p:extLst>
      <p:ext uri="{BB962C8B-B14F-4D97-AF65-F5344CB8AC3E}">
        <p14:creationId xmlns:p14="http://schemas.microsoft.com/office/powerpoint/2010/main" val="2664245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Title 1"/>
          <p:cNvSpPr>
            <a:spLocks noGrp="1"/>
          </p:cNvSpPr>
          <p:nvPr>
            <p:ph type="title"/>
          </p:nvPr>
        </p:nvSpPr>
        <p:spPr/>
        <p:txBody>
          <a:bodyPr/>
          <a:lstStyle/>
          <a:p>
            <a:r>
              <a:rPr lang="en-US" altLang="en-US" dirty="0"/>
              <a:t>Children of Stuxnet  [Wikipedia]</a:t>
            </a:r>
          </a:p>
        </p:txBody>
      </p:sp>
      <p:sp>
        <p:nvSpPr>
          <p:cNvPr id="733187" name="Content Placeholder 2"/>
          <p:cNvSpPr>
            <a:spLocks noGrp="1"/>
          </p:cNvSpPr>
          <p:nvPr>
            <p:ph idx="1"/>
          </p:nvPr>
        </p:nvSpPr>
        <p:spPr/>
        <p:txBody>
          <a:bodyPr>
            <a:normAutofit lnSpcReduction="10000"/>
          </a:bodyPr>
          <a:lstStyle/>
          <a:p>
            <a:r>
              <a:rPr lang="en-US" altLang="en-US" sz="2400" b="1" dirty="0" err="1"/>
              <a:t>Duqu</a:t>
            </a:r>
            <a:r>
              <a:rPr lang="en-US" altLang="en-US" sz="2400" dirty="0"/>
              <a:t>--On 1 September 2011, a new worm was found, thought to be related to </a:t>
            </a:r>
            <a:r>
              <a:rPr lang="en-US" altLang="en-US" sz="2400" dirty="0" err="1"/>
              <a:t>Stuxnet</a:t>
            </a:r>
            <a:r>
              <a:rPr lang="en-US" altLang="en-US" sz="2400" dirty="0"/>
              <a:t>. The Laboratory of Cryptography and System Security (</a:t>
            </a:r>
            <a:r>
              <a:rPr lang="en-US" altLang="en-US" sz="2400" dirty="0" err="1"/>
              <a:t>CrySyS</a:t>
            </a:r>
            <a:r>
              <a:rPr lang="en-US" altLang="en-US" sz="2400" dirty="0"/>
              <a:t>) of the </a:t>
            </a:r>
            <a:r>
              <a:rPr lang="en-US" altLang="en-US" sz="2400" dirty="0">
                <a:hlinkClick r:id="rId2" tooltip="Budapest University of Technology and Economics"/>
              </a:rPr>
              <a:t>Budapest University of Technology and Economics</a:t>
            </a:r>
            <a:r>
              <a:rPr lang="en-US" altLang="en-US" sz="2400" dirty="0"/>
              <a:t> analyzed the malware, naming the threat </a:t>
            </a:r>
            <a:r>
              <a:rPr lang="en-US" altLang="en-US" sz="2400" dirty="0" err="1"/>
              <a:t>Duqu</a:t>
            </a:r>
            <a:r>
              <a:rPr lang="en-US" altLang="en-US" sz="2400" dirty="0"/>
              <a:t>. </a:t>
            </a:r>
            <a:r>
              <a:rPr lang="en-US" altLang="en-US" sz="2400" dirty="0">
                <a:hlinkClick r:id="rId3" tooltip="Symantec"/>
              </a:rPr>
              <a:t>Symantec</a:t>
            </a:r>
            <a:r>
              <a:rPr lang="en-US" altLang="en-US" sz="2400" dirty="0"/>
              <a:t>, based on this report, continued the analysis of the threat, calling it "nearly identical to Stuxnet, but with a completely different purpose", and published a detailed technical paper. The main component used in </a:t>
            </a:r>
            <a:r>
              <a:rPr lang="en-US" altLang="en-US" sz="2400" dirty="0" err="1"/>
              <a:t>Duqu</a:t>
            </a:r>
            <a:r>
              <a:rPr lang="en-US" altLang="en-US" sz="2400" dirty="0"/>
              <a:t> is designed to capture info such as keystrokes and system </a:t>
            </a:r>
            <a:r>
              <a:rPr lang="en-US" altLang="en-US" sz="2400" dirty="0" err="1"/>
              <a:t>informationn</a:t>
            </a:r>
            <a:r>
              <a:rPr lang="en-US" altLang="en-US" sz="2400" dirty="0"/>
              <a:t> </a:t>
            </a:r>
          </a:p>
          <a:p>
            <a:r>
              <a:rPr lang="en-US" altLang="en-US" sz="2400" dirty="0"/>
              <a:t>In May 2012, the new malware "</a:t>
            </a:r>
            <a:r>
              <a:rPr lang="en-US" altLang="en-US" sz="2400" b="1" dirty="0"/>
              <a:t>Flame</a:t>
            </a:r>
            <a:r>
              <a:rPr lang="en-US" altLang="en-US" sz="2400" dirty="0"/>
              <a:t>" was found, thought to be related to Stuxnet. Researchers named the program "Flame" after the name of one of its modules. After </a:t>
            </a:r>
            <a:r>
              <a:rPr lang="en-US" altLang="en-US" sz="2400" dirty="0" err="1"/>
              <a:t>analysing</a:t>
            </a:r>
            <a:r>
              <a:rPr lang="en-US" altLang="en-US" sz="2400" dirty="0"/>
              <a:t> the code of Flame, Kaspersky said that there is a strong relationship between Flame and Stuxnet. An early version of Stuxnet contained code to propagate infections via USB drives that is nearly identical to a Flame module that exploits the same vulnerability.</a:t>
            </a:r>
          </a:p>
          <a:p>
            <a:endParaRPr lang="en-US" altLang="en-US" sz="2400" dirty="0"/>
          </a:p>
          <a:p>
            <a:endParaRPr lang="en-US" altLang="en-US" sz="1600" dirty="0"/>
          </a:p>
        </p:txBody>
      </p:sp>
    </p:spTree>
    <p:extLst>
      <p:ext uri="{BB962C8B-B14F-4D97-AF65-F5344CB8AC3E}">
        <p14:creationId xmlns:p14="http://schemas.microsoft.com/office/powerpoint/2010/main" val="4160769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A3EDBE6-8D16-4116-9E93-F613C577919F}"/>
              </a:ext>
            </a:extLst>
          </p:cNvPr>
          <p:cNvSpPr>
            <a:spLocks noGrp="1"/>
          </p:cNvSpPr>
          <p:nvPr>
            <p:ph type="title"/>
          </p:nvPr>
        </p:nvSpPr>
        <p:spPr/>
        <p:txBody>
          <a:bodyPr/>
          <a:lstStyle/>
          <a:p>
            <a:r>
              <a:rPr lang="en-US" altLang="en-US"/>
              <a:t>Analogies in threats</a:t>
            </a:r>
          </a:p>
        </p:txBody>
      </p:sp>
      <p:sp>
        <p:nvSpPr>
          <p:cNvPr id="3" name="Content Placeholder 2">
            <a:extLst>
              <a:ext uri="{FF2B5EF4-FFF2-40B4-BE49-F238E27FC236}">
                <a16:creationId xmlns:a16="http://schemas.microsoft.com/office/drawing/2014/main" id="{D3353BAD-1EF2-4847-ABFC-CAFD8D3EFB90}"/>
              </a:ext>
            </a:extLst>
          </p:cNvPr>
          <p:cNvSpPr>
            <a:spLocks noGrp="1"/>
          </p:cNvSpPr>
          <p:nvPr>
            <p:ph idx="1"/>
          </p:nvPr>
        </p:nvSpPr>
        <p:spPr/>
        <p:txBody>
          <a:bodyPr/>
          <a:lstStyle/>
          <a:p>
            <a:pPr>
              <a:defRPr/>
            </a:pPr>
            <a:r>
              <a:rPr lang="en-US" dirty="0"/>
              <a:t>In CPSs there is an enormous variety of threats, specific to each type of CPS</a:t>
            </a:r>
          </a:p>
          <a:p>
            <a:pPr>
              <a:defRPr/>
            </a:pPr>
            <a:r>
              <a:rPr lang="en-US" dirty="0"/>
              <a:t>To help in threat enumeration we intend to show that many of them are similar in effect and can be prevented in similar ways</a:t>
            </a:r>
          </a:p>
          <a:p>
            <a:pPr>
              <a:defRPr/>
            </a:pPr>
            <a:r>
              <a:rPr lang="en-US" dirty="0"/>
              <a:t> We use a reference architecture (RA) as a reference framework, i.e., each threat is related to a specific component of the architecture</a:t>
            </a:r>
          </a:p>
          <a:p>
            <a:pPr>
              <a:defRPr/>
            </a:pPr>
            <a:r>
              <a:rPr lang="en-US" dirty="0"/>
              <a:t>We are studying cargo ports and smart buildings</a:t>
            </a:r>
          </a:p>
          <a:p>
            <a:pPr marL="0" indent="0">
              <a:buNone/>
              <a:defRPr/>
            </a:pPr>
            <a:endParaRPr lang="en-US" sz="2400" dirty="0"/>
          </a:p>
        </p:txBody>
      </p:sp>
    </p:spTree>
    <p:extLst>
      <p:ext uri="{BB962C8B-B14F-4D97-AF65-F5344CB8AC3E}">
        <p14:creationId xmlns:p14="http://schemas.microsoft.com/office/powerpoint/2010/main" val="552728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96B18F45-E686-45BB-A932-58D9166C4B59}"/>
              </a:ext>
            </a:extLst>
          </p:cNvPr>
          <p:cNvSpPr>
            <a:spLocks noGrp="1"/>
          </p:cNvSpPr>
          <p:nvPr>
            <p:ph type="title"/>
          </p:nvPr>
        </p:nvSpPr>
        <p:spPr/>
        <p:txBody>
          <a:bodyPr/>
          <a:lstStyle/>
          <a:p>
            <a:r>
              <a:rPr lang="en-US" altLang="en-US"/>
              <a:t>Future work for threats in CPSs</a:t>
            </a:r>
          </a:p>
        </p:txBody>
      </p:sp>
      <p:sp>
        <p:nvSpPr>
          <p:cNvPr id="75779" name="Content Placeholder 2">
            <a:extLst>
              <a:ext uri="{FF2B5EF4-FFF2-40B4-BE49-F238E27FC236}">
                <a16:creationId xmlns:a16="http://schemas.microsoft.com/office/drawing/2014/main" id="{AF040C9F-1C5B-4581-93B1-1E3CFA8B0CB9}"/>
              </a:ext>
            </a:extLst>
          </p:cNvPr>
          <p:cNvSpPr>
            <a:spLocks noGrp="1"/>
          </p:cNvSpPr>
          <p:nvPr>
            <p:ph idx="1"/>
          </p:nvPr>
        </p:nvSpPr>
        <p:spPr/>
        <p:txBody>
          <a:bodyPr>
            <a:normAutofit/>
          </a:bodyPr>
          <a:lstStyle/>
          <a:p>
            <a:r>
              <a:rPr lang="en-US" altLang="en-US" sz="2400" dirty="0"/>
              <a:t>Define a new model to represent CPS threats using patterns that are related to architectural aspects of the system and consider cross domain effects.</a:t>
            </a:r>
          </a:p>
          <a:p>
            <a:r>
              <a:rPr lang="en-US" altLang="en-US" sz="2400" dirty="0"/>
              <a:t>Extend our threat enumeration system to identify threats in specific systems based on their use cases. Look at cars, drones, robots.</a:t>
            </a:r>
          </a:p>
          <a:p>
            <a:r>
              <a:rPr lang="en-US" altLang="en-US" sz="2400" dirty="0"/>
              <a:t>Propose an idea to unify threats that behave in similar ways in different types of CPSs and that can be controlled in similar ways. We look for commonalities in their modus operandi to reduce them to specific types. </a:t>
            </a:r>
          </a:p>
          <a:p>
            <a:r>
              <a:rPr lang="en-US" altLang="en-US" sz="2400" dirty="0"/>
              <a:t>Threats in autonomous vehicles have not been studied</a:t>
            </a:r>
          </a:p>
          <a:p>
            <a:r>
              <a:rPr lang="en-US" altLang="en-US" sz="2400" dirty="0"/>
              <a:t>Security evaluation of CPSs has not been done. Can we extend the method shown  in Chapter 5?</a:t>
            </a:r>
          </a:p>
          <a:p>
            <a:endParaRPr lang="en-US" altLang="en-US" sz="2400" dirty="0"/>
          </a:p>
          <a:p>
            <a:endParaRPr lang="en-US" altLang="en-US" sz="2400" dirty="0"/>
          </a:p>
        </p:txBody>
      </p:sp>
    </p:spTree>
    <p:extLst>
      <p:ext uri="{BB962C8B-B14F-4D97-AF65-F5344CB8AC3E}">
        <p14:creationId xmlns:p14="http://schemas.microsoft.com/office/powerpoint/2010/main" val="26349953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Title 1"/>
          <p:cNvSpPr>
            <a:spLocks noGrp="1"/>
          </p:cNvSpPr>
          <p:nvPr>
            <p:ph type="title" idx="4294967295"/>
          </p:nvPr>
        </p:nvSpPr>
        <p:spPr/>
        <p:txBody>
          <a:bodyPr/>
          <a:lstStyle/>
          <a:p>
            <a:pPr eaLnBrk="1" hangingPunct="1"/>
            <a:r>
              <a:rPr lang="en-US" altLang="en-US"/>
              <a:t>Standards and regulations </a:t>
            </a:r>
          </a:p>
        </p:txBody>
      </p:sp>
      <p:sp>
        <p:nvSpPr>
          <p:cNvPr id="628739" name="Content Placeholder 2"/>
          <p:cNvSpPr>
            <a:spLocks noGrp="1"/>
          </p:cNvSpPr>
          <p:nvPr>
            <p:ph idx="4294967295"/>
          </p:nvPr>
        </p:nvSpPr>
        <p:spPr/>
        <p:txBody>
          <a:bodyPr/>
          <a:lstStyle/>
          <a:p>
            <a:pPr eaLnBrk="1" hangingPunct="1"/>
            <a:r>
              <a:rPr lang="en-US" altLang="en-US" dirty="0"/>
              <a:t>IEEE and NIST are creating the “Smart grid interoperability standards roadmap” </a:t>
            </a:r>
          </a:p>
          <a:p>
            <a:pPr eaLnBrk="1" hangingPunct="1"/>
            <a:r>
              <a:rPr lang="en-US" altLang="en-US" dirty="0"/>
              <a:t>There are many regulations being discussed in the US government and in state senates</a:t>
            </a:r>
          </a:p>
          <a:p>
            <a:pPr eaLnBrk="1" hangingPunct="1"/>
            <a:r>
              <a:rPr lang="en-US" altLang="en-US" dirty="0"/>
              <a:t>All US utilities are private companies and it is not clear how enforceable these regulations might be</a:t>
            </a:r>
          </a:p>
        </p:txBody>
      </p:sp>
    </p:spTree>
    <p:extLst>
      <p:ext uri="{BB962C8B-B14F-4D97-AF65-F5344CB8AC3E}">
        <p14:creationId xmlns:p14="http://schemas.microsoft.com/office/powerpoint/2010/main" val="6196143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2CD094C9-9ABD-4D99-B996-905B1652161F}"/>
              </a:ext>
            </a:extLst>
          </p:cNvPr>
          <p:cNvSpPr>
            <a:spLocks noGrp="1"/>
          </p:cNvSpPr>
          <p:nvPr>
            <p:ph type="title"/>
          </p:nvPr>
        </p:nvSpPr>
        <p:spPr>
          <a:xfrm>
            <a:off x="886327" y="384375"/>
            <a:ext cx="10515600" cy="1325563"/>
          </a:xfrm>
        </p:spPr>
        <p:txBody>
          <a:bodyPr/>
          <a:lstStyle/>
          <a:p>
            <a:r>
              <a:rPr lang="en-US" altLang="en-US" dirty="0"/>
              <a:t>References</a:t>
            </a:r>
          </a:p>
        </p:txBody>
      </p:sp>
      <p:sp>
        <p:nvSpPr>
          <p:cNvPr id="102403" name="Content Placeholder 2">
            <a:extLst>
              <a:ext uri="{FF2B5EF4-FFF2-40B4-BE49-F238E27FC236}">
                <a16:creationId xmlns:a16="http://schemas.microsoft.com/office/drawing/2014/main" id="{DD97286C-A2C8-47A2-B8F9-E7690A445F59}"/>
              </a:ext>
            </a:extLst>
          </p:cNvPr>
          <p:cNvSpPr>
            <a:spLocks noGrp="1"/>
          </p:cNvSpPr>
          <p:nvPr>
            <p:ph idx="1"/>
          </p:nvPr>
        </p:nvSpPr>
        <p:spPr>
          <a:xfrm>
            <a:off x="944078" y="1464676"/>
            <a:ext cx="10515600" cy="4907247"/>
          </a:xfrm>
        </p:spPr>
        <p:txBody>
          <a:bodyPr>
            <a:normAutofit fontScale="92500" lnSpcReduction="20000"/>
          </a:bodyPr>
          <a:lstStyle/>
          <a:p>
            <a:r>
              <a:rPr lang="en-US" altLang="en-US" sz="2600" dirty="0" err="1"/>
              <a:t>E.B.Fernandez</a:t>
            </a:r>
            <a:r>
              <a:rPr lang="en-US" altLang="en-US" sz="2600" dirty="0"/>
              <a:t> and M.M. </a:t>
            </a:r>
            <a:r>
              <a:rPr lang="en-US" altLang="en-US" sz="2600" dirty="0" err="1"/>
              <a:t>Larrondo</a:t>
            </a:r>
            <a:r>
              <a:rPr lang="en-US" altLang="en-US" sz="2600" dirty="0"/>
              <a:t>-Petrie, "Designing secure  SCADA systems using security patterns", Procs. of the 43rd Hawaii Conf. on Systems Science, Honolulu, HI, Jan.2010, 1-8. </a:t>
            </a:r>
            <a:r>
              <a:rPr lang="en-US" altLang="en-US" sz="2600" u="sng" dirty="0">
                <a:hlinkClick r:id="rId2"/>
              </a:rPr>
              <a:t>http://ieeexplore.ieee.org/stamp/stamp.jsp?tp=&amp;arnumber=5428672</a:t>
            </a:r>
            <a:endParaRPr lang="en-US" altLang="en-US" sz="2600" dirty="0"/>
          </a:p>
          <a:p>
            <a:r>
              <a:rPr lang="en-US" altLang="en-US" sz="2600" dirty="0" err="1"/>
              <a:t>E.B.Fernandez</a:t>
            </a:r>
            <a:r>
              <a:rPr lang="en-US" altLang="en-US" sz="2600" dirty="0"/>
              <a:t>, J. Ballesteros, A. C. </a:t>
            </a:r>
            <a:r>
              <a:rPr lang="en-US" altLang="en-US" sz="2600" dirty="0" err="1"/>
              <a:t>Desouza</a:t>
            </a:r>
            <a:r>
              <a:rPr lang="en-US" altLang="en-US" sz="2600" dirty="0"/>
              <a:t>-Doucet, and M.M. </a:t>
            </a:r>
            <a:r>
              <a:rPr lang="en-US" altLang="en-US" sz="2600" dirty="0" err="1"/>
              <a:t>Larrondo</a:t>
            </a:r>
            <a:r>
              <a:rPr lang="en-US" altLang="en-US" sz="2600" dirty="0"/>
              <a:t>-Petrie, “Security Patterns for Physical Access Control Systems”, in S. Barker and G.J. </a:t>
            </a:r>
            <a:r>
              <a:rPr lang="en-US" altLang="en-US" sz="2600" dirty="0" err="1"/>
              <a:t>Ahn</a:t>
            </a:r>
            <a:r>
              <a:rPr lang="en-US" altLang="en-US" sz="2600" dirty="0"/>
              <a:t> (Eds.), Data and Applications Security XXI, LNCS 4602, 259-274, Springer 2007. Procs. of the 21st Annual IFIP WG 11.3 Working Conference on Data and Applications  Security,  Redondo Beach, California, U.S.A, July 8-11, 2007 </a:t>
            </a:r>
            <a:endParaRPr lang="en-US" sz="2600" dirty="0"/>
          </a:p>
          <a:p>
            <a:pPr>
              <a:defRPr/>
            </a:pPr>
            <a:r>
              <a:rPr lang="en-US" sz="2600" dirty="0" err="1"/>
              <a:t>E.B.Fernandez</a:t>
            </a:r>
            <a:r>
              <a:rPr lang="en-US" sz="2600" dirty="0"/>
              <a:t>, “Threat modelling in cyber-physical systems”,  IEEE Dependable Autonomic and Secure Computing Conf., Aug. 8-12, 2016, Auckland, New Zealand</a:t>
            </a:r>
          </a:p>
          <a:p>
            <a:pPr>
              <a:defRPr/>
            </a:pPr>
            <a:r>
              <a:rPr lang="en-US" altLang="en-US" sz="2600" dirty="0"/>
              <a:t>V. Romero, </a:t>
            </a:r>
            <a:r>
              <a:rPr lang="en-US" altLang="en-US" sz="2600" dirty="0" err="1"/>
              <a:t>E.B.Fernandez</a:t>
            </a:r>
            <a:r>
              <a:rPr lang="en-US" altLang="en-US" sz="2600" dirty="0"/>
              <a:t>, "A Pattern for Secure Cargo Port Drayage,"  </a:t>
            </a:r>
            <a:r>
              <a:rPr lang="en-US" altLang="en-US" sz="2600" i="1" dirty="0"/>
              <a:t>Asian </a:t>
            </a:r>
            <a:r>
              <a:rPr lang="en-US" altLang="en-US" sz="2600" i="1" dirty="0" err="1"/>
              <a:t>PLoP</a:t>
            </a:r>
            <a:r>
              <a:rPr lang="en-US" altLang="en-US" sz="2600" i="1" dirty="0"/>
              <a:t> 2018. </a:t>
            </a:r>
          </a:p>
          <a:p>
            <a:pPr>
              <a:defRPr/>
            </a:pPr>
            <a:r>
              <a:rPr lang="en-GB" sz="2600" dirty="0"/>
              <a:t>Virginia M. Romero, Eduardo B. Fernandez, </a:t>
            </a:r>
            <a:r>
              <a:rPr lang="x-none" sz="2600" dirty="0"/>
              <a:t>“Building a Reference Architecture for Cargo Ports using patterns”,  </a:t>
            </a:r>
            <a:r>
              <a:rPr lang="en-GB" sz="2600" i="1" dirty="0"/>
              <a:t>2018 LACCEI International Multi-Conference of Engineering, Education and Technology. </a:t>
            </a:r>
            <a:endParaRPr lang="en-US" sz="2600" dirty="0"/>
          </a:p>
          <a:p>
            <a:pPr>
              <a:defRPr/>
            </a:pPr>
            <a:endParaRPr lang="en-US" altLang="en-US" sz="2600" dirty="0"/>
          </a:p>
          <a:p>
            <a:pPr>
              <a:defRPr/>
            </a:pPr>
            <a:endParaRPr lang="en-US" sz="1600" dirty="0"/>
          </a:p>
          <a:p>
            <a:endParaRPr lang="en-US" altLang="en-US" sz="1600" dirty="0"/>
          </a:p>
        </p:txBody>
      </p:sp>
    </p:spTree>
    <p:extLst>
      <p:ext uri="{BB962C8B-B14F-4D97-AF65-F5344CB8AC3E}">
        <p14:creationId xmlns:p14="http://schemas.microsoft.com/office/powerpoint/2010/main" val="2827426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6D6FF5-5AC8-47F5-824F-81ED70208CE8}"/>
              </a:ext>
            </a:extLst>
          </p:cNvPr>
          <p:cNvPicPr>
            <a:picLocks noChangeAspect="1"/>
          </p:cNvPicPr>
          <p:nvPr/>
        </p:nvPicPr>
        <p:blipFill>
          <a:blip r:embed="rId2"/>
          <a:stretch>
            <a:fillRect/>
          </a:stretch>
        </p:blipFill>
        <p:spPr>
          <a:xfrm>
            <a:off x="1038225" y="466825"/>
            <a:ext cx="10115550" cy="5866597"/>
          </a:xfrm>
          <a:prstGeom prst="rect">
            <a:avLst/>
          </a:prstGeom>
        </p:spPr>
      </p:pic>
    </p:spTree>
    <p:extLst>
      <p:ext uri="{BB962C8B-B14F-4D97-AF65-F5344CB8AC3E}">
        <p14:creationId xmlns:p14="http://schemas.microsoft.com/office/powerpoint/2010/main" val="21258108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a:extLst>
              <a:ext uri="{FF2B5EF4-FFF2-40B4-BE49-F238E27FC236}">
                <a16:creationId xmlns:a16="http://schemas.microsoft.com/office/drawing/2014/main" id="{624255A0-96FB-4E6B-AA4E-703FE73B8F32}"/>
              </a:ext>
            </a:extLst>
          </p:cNvPr>
          <p:cNvSpPr>
            <a:spLocks noGrp="1"/>
          </p:cNvSpPr>
          <p:nvPr>
            <p:ph type="title"/>
          </p:nvPr>
        </p:nvSpPr>
        <p:spPr>
          <a:xfrm>
            <a:off x="838200" y="365125"/>
            <a:ext cx="10515600" cy="871721"/>
          </a:xfrm>
        </p:spPr>
        <p:txBody>
          <a:bodyPr/>
          <a:lstStyle/>
          <a:p>
            <a:r>
              <a:rPr lang="en-US" altLang="en-US" dirty="0"/>
              <a:t>SCADA References</a:t>
            </a:r>
          </a:p>
        </p:txBody>
      </p:sp>
      <p:sp>
        <p:nvSpPr>
          <p:cNvPr id="105475" name="Content Placeholder 2">
            <a:extLst>
              <a:ext uri="{FF2B5EF4-FFF2-40B4-BE49-F238E27FC236}">
                <a16:creationId xmlns:a16="http://schemas.microsoft.com/office/drawing/2014/main" id="{39207CB7-376B-4F20-A4F1-C3BC0A5641FA}"/>
              </a:ext>
            </a:extLst>
          </p:cNvPr>
          <p:cNvSpPr>
            <a:spLocks noGrp="1"/>
          </p:cNvSpPr>
          <p:nvPr>
            <p:ph idx="1"/>
          </p:nvPr>
        </p:nvSpPr>
        <p:spPr>
          <a:xfrm>
            <a:off x="794083" y="1371599"/>
            <a:ext cx="10140215" cy="5121275"/>
          </a:xfrm>
        </p:spPr>
        <p:txBody>
          <a:bodyPr>
            <a:normAutofit/>
          </a:bodyPr>
          <a:lstStyle/>
          <a:p>
            <a:r>
              <a:rPr lang="en-US" altLang="en-US" sz="2400" dirty="0"/>
              <a:t>[Alc12] C. </a:t>
            </a:r>
            <a:r>
              <a:rPr lang="en-US" altLang="en-US" sz="2400" dirty="0" err="1"/>
              <a:t>Alcaraz</a:t>
            </a:r>
            <a:r>
              <a:rPr lang="en-US" altLang="en-US" sz="2400" dirty="0"/>
              <a:t>, G. Fernandez, and F. Carvajal, ”Security Aspects of SCADA and DCS Environments”, In Critical Infrastructure Protection: Information Infrastructure Models, Analysis, and Defense, Advances in Critical Infrastructure Protection: Information Infrastructure Models, Analysis, and Defense, LNCS 7130, Springer-Verlag, pp. 120-149, 2012. </a:t>
            </a:r>
          </a:p>
          <a:p>
            <a:pPr fontAlgn="t"/>
            <a:r>
              <a:rPr lang="en-US" altLang="en-US" sz="2400" dirty="0"/>
              <a:t>[Cru16] </a:t>
            </a:r>
            <a:r>
              <a:rPr lang="en-US" altLang="en-US" sz="2400" dirty="0" err="1"/>
              <a:t>T.J.Cruz</a:t>
            </a:r>
            <a:r>
              <a:rPr lang="en-US" altLang="en-US" sz="2400" dirty="0"/>
              <a:t> et al., “Leveraging virtualization technologies to improve SCADA ICS security”, Research Gate 2016  </a:t>
            </a:r>
          </a:p>
          <a:p>
            <a:r>
              <a:rPr lang="en-US" sz="2400" dirty="0" err="1"/>
              <a:t>E.B.Fernandez</a:t>
            </a:r>
            <a:r>
              <a:rPr lang="en-US" sz="2400" dirty="0"/>
              <a:t> and M.M. </a:t>
            </a:r>
            <a:r>
              <a:rPr lang="en-US" sz="2400" dirty="0" err="1"/>
              <a:t>Larrondo</a:t>
            </a:r>
            <a:r>
              <a:rPr lang="en-US" sz="2400" dirty="0"/>
              <a:t>-Petrie, "Designing secure  SCADA systems using security patterns", </a:t>
            </a:r>
            <a:r>
              <a:rPr lang="en-US" sz="2400" i="1" dirty="0"/>
              <a:t>Procs. of the</a:t>
            </a:r>
            <a:r>
              <a:rPr lang="en-US" sz="2400" dirty="0"/>
              <a:t> </a:t>
            </a:r>
            <a:r>
              <a:rPr lang="en-US" sz="2400" i="1" dirty="0"/>
              <a:t>43rd Hawaii Conf. on Systems Science</a:t>
            </a:r>
            <a:r>
              <a:rPr lang="en-US" sz="2400" dirty="0"/>
              <a:t>, Honolulu, HI, Jan.2010, 1-8. </a:t>
            </a:r>
            <a:r>
              <a:rPr lang="en-US" sz="2400" u="sng" dirty="0">
                <a:hlinkClick r:id="rId2"/>
              </a:rPr>
              <a:t>http://ieeexplore.ieee.org/stamp/stamp.jsp?tp=&amp;arnumber=5428672</a:t>
            </a:r>
            <a:endParaRPr lang="en-US" sz="2400" u="sng" dirty="0"/>
          </a:p>
          <a:p>
            <a:endParaRPr lang="en-US" sz="1800" dirty="0"/>
          </a:p>
          <a:p>
            <a:pPr marL="0" indent="0" fontAlgn="t">
              <a:buNone/>
            </a:pPr>
            <a:endParaRPr lang="en-US" altLang="en-US" sz="1800" dirty="0"/>
          </a:p>
        </p:txBody>
      </p:sp>
    </p:spTree>
    <p:extLst>
      <p:ext uri="{BB962C8B-B14F-4D97-AF65-F5344CB8AC3E}">
        <p14:creationId xmlns:p14="http://schemas.microsoft.com/office/powerpoint/2010/main" val="25880989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C94AC8-4CDC-4952-B7D3-911089A31E9E}"/>
              </a:ext>
            </a:extLst>
          </p:cNvPr>
          <p:cNvSpPr>
            <a:spLocks noGrp="1"/>
          </p:cNvSpPr>
          <p:nvPr>
            <p:ph type="title"/>
          </p:nvPr>
        </p:nvSpPr>
        <p:spPr/>
        <p:txBody>
          <a:bodyPr/>
          <a:lstStyle/>
          <a:p>
            <a:r>
              <a:rPr lang="en-US" altLang="en-US" dirty="0"/>
              <a:t>CPS Sec References I</a:t>
            </a:r>
          </a:p>
        </p:txBody>
      </p:sp>
      <p:sp>
        <p:nvSpPr>
          <p:cNvPr id="107523" name="Content Placeholder 2">
            <a:extLst>
              <a:ext uri="{FF2B5EF4-FFF2-40B4-BE49-F238E27FC236}">
                <a16:creationId xmlns:a16="http://schemas.microsoft.com/office/drawing/2014/main" id="{582475D6-B205-4956-82D3-82AD6EDCC343}"/>
              </a:ext>
            </a:extLst>
          </p:cNvPr>
          <p:cNvSpPr>
            <a:spLocks noGrp="1"/>
          </p:cNvSpPr>
          <p:nvPr>
            <p:ph idx="1"/>
          </p:nvPr>
        </p:nvSpPr>
        <p:spPr/>
        <p:txBody>
          <a:bodyPr/>
          <a:lstStyle/>
          <a:p>
            <a:r>
              <a:rPr lang="en-US" altLang="en-US" sz="2000" dirty="0"/>
              <a:t>Bernhard </a:t>
            </a:r>
            <a:r>
              <a:rPr lang="en-US" altLang="en-US" sz="2000" dirty="0" err="1"/>
              <a:t>Dieber</a:t>
            </a:r>
            <a:r>
              <a:rPr lang="en-US" altLang="en-US" sz="2000" dirty="0"/>
              <a:t>, Benjamin </a:t>
            </a:r>
            <a:r>
              <a:rPr lang="en-US" altLang="en-US" sz="2000" dirty="0" err="1"/>
              <a:t>Breiling</a:t>
            </a:r>
            <a:r>
              <a:rPr lang="en-US" altLang="en-US" sz="2000" dirty="0"/>
              <a:t>, Sebastian </a:t>
            </a:r>
            <a:r>
              <a:rPr lang="en-US" altLang="en-US" sz="2000" dirty="0" err="1"/>
              <a:t>Taurer</a:t>
            </a:r>
            <a:r>
              <a:rPr lang="en-US" altLang="en-US" sz="2000" dirty="0"/>
              <a:t>, Severin </a:t>
            </a:r>
            <a:r>
              <a:rPr lang="en-US" altLang="en-US" sz="2000" dirty="0" err="1"/>
              <a:t>Kacianka</a:t>
            </a:r>
            <a:r>
              <a:rPr lang="en-US" altLang="en-US" sz="2000" dirty="0"/>
              <a:t>, Stefan </a:t>
            </a:r>
            <a:r>
              <a:rPr lang="en-US" altLang="en-US" sz="2000" dirty="0" err="1"/>
              <a:t>Rass</a:t>
            </a:r>
            <a:r>
              <a:rPr lang="en-US" altLang="en-US" sz="2000" dirty="0"/>
              <a:t>, Peter </a:t>
            </a:r>
            <a:r>
              <a:rPr lang="en-US" altLang="en-US" sz="2000" dirty="0" err="1"/>
              <a:t>Schartner</a:t>
            </a:r>
            <a:r>
              <a:rPr lang="en-US" altLang="en-US" sz="2000" dirty="0"/>
              <a:t>, “Security for the Robot Operating System”, Robotics and Autonomous Systems 98 (2017) 192–203</a:t>
            </a:r>
          </a:p>
          <a:p>
            <a:r>
              <a:rPr lang="en-US" altLang="en-US" sz="2000" dirty="0"/>
              <a:t>[Sab17] </a:t>
            </a:r>
            <a:r>
              <a:rPr lang="en-US" altLang="en-US" sz="2000" dirty="0" err="1"/>
              <a:t>Giedre</a:t>
            </a:r>
            <a:r>
              <a:rPr lang="en-US" altLang="en-US" sz="2000" dirty="0"/>
              <a:t> </a:t>
            </a:r>
            <a:r>
              <a:rPr lang="en-US" altLang="en-US" sz="2000" dirty="0" err="1"/>
              <a:t>Sabaliauskaite</a:t>
            </a:r>
            <a:r>
              <a:rPr lang="en-US" altLang="en-US" sz="2000" dirty="0"/>
              <a:t>, </a:t>
            </a:r>
            <a:r>
              <a:rPr lang="en-US" altLang="en-US" sz="2000" dirty="0" err="1"/>
              <a:t>Geok</a:t>
            </a:r>
            <a:r>
              <a:rPr lang="en-US" altLang="en-US" sz="2000" dirty="0"/>
              <a:t> See Ng, Justin </a:t>
            </a:r>
            <a:r>
              <a:rPr lang="en-US" altLang="en-US" sz="2000" dirty="0" err="1"/>
              <a:t>Ruths</a:t>
            </a:r>
            <a:r>
              <a:rPr lang="en-US" altLang="en-US" sz="2000" dirty="0"/>
              <a:t>, Aditya Mathur, “A comprehensive approach, and a case study, for conducting attack detection experiments in Cyber–Physical Systems”, Robotics and Autonomous Systems 98 (2017) 174–191 </a:t>
            </a:r>
          </a:p>
          <a:p>
            <a:r>
              <a:rPr lang="en-US" altLang="en-US" sz="2000" dirty="0"/>
              <a:t>[Bhu17] Md </a:t>
            </a:r>
            <a:r>
              <a:rPr lang="en-US" altLang="en-US" sz="2000" dirty="0" err="1"/>
              <a:t>Zakirul</a:t>
            </a:r>
            <a:r>
              <a:rPr lang="en-US" altLang="en-US" sz="2000" dirty="0"/>
              <a:t> </a:t>
            </a:r>
            <a:r>
              <a:rPr lang="en-US" altLang="en-US" sz="2000" dirty="0" err="1"/>
              <a:t>Alam</a:t>
            </a:r>
            <a:r>
              <a:rPr lang="en-US" altLang="en-US" sz="2000" dirty="0"/>
              <a:t> Bhuiyan, </a:t>
            </a:r>
            <a:r>
              <a:rPr lang="en-US" altLang="en-US" sz="2000" dirty="0" err="1"/>
              <a:t>Jie</a:t>
            </a:r>
            <a:r>
              <a:rPr lang="en-US" altLang="en-US" sz="2000" dirty="0"/>
              <a:t> Wu, </a:t>
            </a:r>
            <a:r>
              <a:rPr lang="en-US" altLang="en-US" sz="2000" dirty="0" err="1"/>
              <a:t>Guojun</a:t>
            </a:r>
            <a:r>
              <a:rPr lang="en-US" altLang="en-US" sz="2000" dirty="0"/>
              <a:t> Wang, </a:t>
            </a:r>
            <a:r>
              <a:rPr lang="en-US" altLang="en-US" sz="2000" dirty="0" err="1"/>
              <a:t>Jiannong</a:t>
            </a:r>
            <a:r>
              <a:rPr lang="en-US" altLang="en-US" sz="2000" dirty="0"/>
              <a:t> Cao, Wenjun Jiang,  “Towards Cyber-Physical Systems Design for Structural Health Monitoring: Hurdles and Opportunities” ACM Transactions on Cyber-Physical Systems - Special Issue on Smart Homes, Buildings and infrastructures, Volume 1 Issue 4, October 2017 </a:t>
            </a:r>
          </a:p>
          <a:p>
            <a:endParaRPr lang="en-US" altLang="en-US" sz="2000" dirty="0"/>
          </a:p>
        </p:txBody>
      </p:sp>
    </p:spTree>
    <p:extLst>
      <p:ext uri="{BB962C8B-B14F-4D97-AF65-F5344CB8AC3E}">
        <p14:creationId xmlns:p14="http://schemas.microsoft.com/office/powerpoint/2010/main" val="25483786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CPS Sec References  II</a:t>
            </a:r>
          </a:p>
        </p:txBody>
      </p:sp>
      <p:sp>
        <p:nvSpPr>
          <p:cNvPr id="3" name="Content Placeholder 2"/>
          <p:cNvSpPr>
            <a:spLocks noGrp="1"/>
          </p:cNvSpPr>
          <p:nvPr>
            <p:ph idx="1"/>
          </p:nvPr>
        </p:nvSpPr>
        <p:spPr/>
        <p:txBody>
          <a:bodyPr>
            <a:normAutofit/>
          </a:bodyPr>
          <a:lstStyle/>
          <a:p>
            <a:r>
              <a:rPr lang="en-US" sz="2000" dirty="0"/>
              <a:t>A. Banerjee, K.K. </a:t>
            </a:r>
            <a:r>
              <a:rPr lang="en-US" sz="2000" dirty="0" err="1"/>
              <a:t>Venkatasubramanian,T</a:t>
            </a:r>
            <a:r>
              <a:rPr lang="en-US" sz="2000" dirty="0"/>
              <a:t>. Mukherjee, and S.K.S. Gupta, “Ensuring safety, security, and sustainability of mission-critical cyber-physical systems”, </a:t>
            </a:r>
            <a:r>
              <a:rPr lang="en-US" sz="2000" i="1" dirty="0"/>
              <a:t>Procs. of the IEEE</a:t>
            </a:r>
            <a:r>
              <a:rPr lang="en-US" sz="2000" dirty="0"/>
              <a:t>, vol. 100, No 1, January 2012, 283-299.</a:t>
            </a:r>
          </a:p>
          <a:p>
            <a:r>
              <a:rPr lang="en-US" sz="2000" dirty="0"/>
              <a:t>A.A. Cardenas, S. Amin, Z.-S. Lin, Y.-</a:t>
            </a:r>
            <a:r>
              <a:rPr lang="en-US" sz="2000" dirty="0" err="1"/>
              <a:t>L.Huang</a:t>
            </a:r>
            <a:r>
              <a:rPr lang="en-US" sz="2000" dirty="0"/>
              <a:t>, </a:t>
            </a:r>
            <a:r>
              <a:rPr lang="en-US" sz="2000" dirty="0" err="1"/>
              <a:t>C.H.Huang</a:t>
            </a:r>
            <a:r>
              <a:rPr lang="en-US" sz="2000" dirty="0"/>
              <a:t>, and S. </a:t>
            </a:r>
            <a:r>
              <a:rPr lang="en-US" sz="2000" dirty="0" err="1"/>
              <a:t>Sastry</a:t>
            </a:r>
            <a:r>
              <a:rPr lang="en-US" sz="2000" dirty="0"/>
              <a:t>, “Attacks against process control systems: Risk assessment, detection, and response”, </a:t>
            </a:r>
            <a:r>
              <a:rPr lang="en-US" sz="2000" i="1" dirty="0" err="1"/>
              <a:t>Procs</a:t>
            </a:r>
            <a:r>
              <a:rPr lang="en-US" sz="2000" i="1" dirty="0"/>
              <a:t>. of ASSIACS’11</a:t>
            </a:r>
            <a:r>
              <a:rPr lang="en-US" sz="2000" dirty="0"/>
              <a:t>, March 22-24, 2011, Hong Kong, China, 355-366.</a:t>
            </a:r>
          </a:p>
          <a:p>
            <a:r>
              <a:rPr lang="en-US" sz="2000" dirty="0" err="1"/>
              <a:t>A.N.Khan</a:t>
            </a:r>
            <a:r>
              <a:rPr lang="en-US" sz="2000" dirty="0"/>
              <a:t>, </a:t>
            </a:r>
            <a:r>
              <a:rPr lang="en-US" sz="2000" dirty="0" err="1"/>
              <a:t>M.L.Mat</a:t>
            </a:r>
            <a:r>
              <a:rPr lang="en-US" sz="2000" dirty="0"/>
              <a:t> </a:t>
            </a:r>
            <a:r>
              <a:rPr lang="en-US" sz="2000" dirty="0" err="1"/>
              <a:t>Kiah</a:t>
            </a:r>
            <a:r>
              <a:rPr lang="en-US" sz="2000" dirty="0"/>
              <a:t>, </a:t>
            </a:r>
            <a:r>
              <a:rPr lang="en-US" sz="2000" dirty="0" err="1"/>
              <a:t>S.U.Khan</a:t>
            </a:r>
            <a:r>
              <a:rPr lang="en-US" sz="2000" dirty="0"/>
              <a:t>, and </a:t>
            </a:r>
            <a:r>
              <a:rPr lang="en-US" sz="2000" dirty="0" err="1"/>
              <a:t>S.A.Madani</a:t>
            </a:r>
            <a:r>
              <a:rPr lang="en-US" sz="2000" dirty="0"/>
              <a:t>, “Towards secure mobile computing: A survey”, </a:t>
            </a:r>
            <a:r>
              <a:rPr lang="en-US" sz="2000" i="1" dirty="0"/>
              <a:t>Future Generation Comp. </a:t>
            </a:r>
            <a:r>
              <a:rPr lang="en-US" sz="2000" i="1" dirty="0" err="1"/>
              <a:t>Systs</a:t>
            </a:r>
            <a:r>
              <a:rPr lang="en-US" sz="2000" dirty="0"/>
              <a:t>., 29 (2013), 1278-1299, doi:10.1016/j.future.2012.08.003</a:t>
            </a:r>
          </a:p>
          <a:p>
            <a:r>
              <a:rPr lang="en-US" sz="2000" dirty="0"/>
              <a:t>M. </a:t>
            </a:r>
            <a:r>
              <a:rPr lang="en-US" sz="2000" dirty="0" err="1"/>
              <a:t>Satyanarayanan</a:t>
            </a:r>
            <a:r>
              <a:rPr lang="en-US" sz="2000" dirty="0"/>
              <a:t>, Grace Lewis, Edwin Morris, Soumya </a:t>
            </a:r>
            <a:r>
              <a:rPr lang="en-US" sz="2000" dirty="0" err="1"/>
              <a:t>Simanta</a:t>
            </a:r>
            <a:r>
              <a:rPr lang="en-US" sz="2000" dirty="0"/>
              <a:t>, and Jeff </a:t>
            </a:r>
            <a:r>
              <a:rPr lang="en-US" sz="2000" dirty="0" err="1"/>
              <a:t>Boleng</a:t>
            </a:r>
            <a:r>
              <a:rPr lang="en-US" sz="2000" dirty="0"/>
              <a:t>, </a:t>
            </a:r>
            <a:r>
              <a:rPr lang="en-US" sz="2000" dirty="0" err="1"/>
              <a:t>Kiryong</a:t>
            </a:r>
            <a:r>
              <a:rPr lang="en-US" sz="2000" dirty="0"/>
              <a:t> Ha, “The role of cloudlets in hostile environments”, </a:t>
            </a:r>
            <a:r>
              <a:rPr lang="en-US" sz="2000" i="1" dirty="0"/>
              <a:t>IEEE Pervasive Computing</a:t>
            </a:r>
            <a:r>
              <a:rPr lang="en-US" sz="2000" dirty="0"/>
              <a:t>, Oct-Dec 2013</a:t>
            </a:r>
          </a:p>
          <a:p>
            <a:endParaRPr lang="en-US" sz="2000" dirty="0"/>
          </a:p>
          <a:p>
            <a:endParaRPr lang="en-US" sz="2000" dirty="0"/>
          </a:p>
          <a:p>
            <a:pPr marL="0" indent="0">
              <a:buNone/>
            </a:pPr>
            <a:endParaRPr lang="en-US" dirty="0"/>
          </a:p>
        </p:txBody>
      </p:sp>
    </p:spTree>
    <p:extLst>
      <p:ext uri="{BB962C8B-B14F-4D97-AF65-F5344CB8AC3E}">
        <p14:creationId xmlns:p14="http://schemas.microsoft.com/office/powerpoint/2010/main" val="3479327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III </a:t>
            </a:r>
          </a:p>
        </p:txBody>
      </p:sp>
      <p:sp>
        <p:nvSpPr>
          <p:cNvPr id="3" name="Content Placeholder 2"/>
          <p:cNvSpPr>
            <a:spLocks noGrp="1"/>
          </p:cNvSpPr>
          <p:nvPr>
            <p:ph idx="1"/>
          </p:nvPr>
        </p:nvSpPr>
        <p:spPr>
          <a:xfrm>
            <a:off x="838200" y="1238596"/>
            <a:ext cx="10515600" cy="4963305"/>
          </a:xfrm>
        </p:spPr>
        <p:txBody>
          <a:bodyPr>
            <a:normAutofit fontScale="85000" lnSpcReduction="20000"/>
          </a:bodyPr>
          <a:lstStyle/>
          <a:p>
            <a:r>
              <a:rPr lang="en-US" dirty="0" err="1"/>
              <a:t>Pasqualetti</a:t>
            </a:r>
            <a:r>
              <a:rPr lang="en-US" dirty="0"/>
              <a:t>, F., </a:t>
            </a:r>
            <a:r>
              <a:rPr lang="en-US" dirty="0" err="1"/>
              <a:t>Dörfler</a:t>
            </a:r>
            <a:r>
              <a:rPr lang="en-US" dirty="0"/>
              <a:t>, F., &amp; </a:t>
            </a:r>
            <a:r>
              <a:rPr lang="en-US" dirty="0" err="1"/>
              <a:t>Bullo</a:t>
            </a:r>
            <a:r>
              <a:rPr lang="en-US" dirty="0"/>
              <a:t>, F. (2013). Attack detection and identification in cyber-physical systems. </a:t>
            </a:r>
            <a:r>
              <a:rPr lang="en-US" i="1" dirty="0"/>
              <a:t>IEEE Transactions on Automatic Control</a:t>
            </a:r>
            <a:r>
              <a:rPr lang="en-US" dirty="0"/>
              <a:t>, </a:t>
            </a:r>
            <a:r>
              <a:rPr lang="en-US" i="1" dirty="0"/>
              <a:t>58</a:t>
            </a:r>
            <a:r>
              <a:rPr lang="en-US" dirty="0"/>
              <a:t>(11), 2715-2729.</a:t>
            </a:r>
          </a:p>
          <a:p>
            <a:r>
              <a:rPr lang="en-US" dirty="0"/>
              <a:t>Dept. of Homeland Security, CPS, </a:t>
            </a:r>
            <a:r>
              <a:rPr lang="en-US" dirty="0">
                <a:hlinkClick r:id="rId2"/>
              </a:rPr>
              <a:t>https://www.dhs.gov/science-and-technology/csd-cpssec</a:t>
            </a:r>
            <a:r>
              <a:rPr lang="en-US" dirty="0"/>
              <a:t>   </a:t>
            </a:r>
          </a:p>
          <a:p>
            <a:r>
              <a:rPr lang="en-US" dirty="0"/>
              <a:t>Khaled </a:t>
            </a:r>
            <a:r>
              <a:rPr lang="en-US" dirty="0" err="1"/>
              <a:t>Shuaiba</a:t>
            </a:r>
            <a:r>
              <a:rPr lang="en-US" dirty="0"/>
              <a:t>, </a:t>
            </a:r>
            <a:r>
              <a:rPr lang="en-US" dirty="0" err="1"/>
              <a:t>Zouheir</a:t>
            </a:r>
            <a:r>
              <a:rPr lang="en-US" dirty="0"/>
              <a:t> </a:t>
            </a:r>
            <a:r>
              <a:rPr lang="en-US" dirty="0" err="1"/>
              <a:t>Trabelsia</a:t>
            </a:r>
            <a:r>
              <a:rPr lang="en-US" dirty="0"/>
              <a:t> , Mohammad Abed-</a:t>
            </a:r>
            <a:r>
              <a:rPr lang="en-US" dirty="0" err="1"/>
              <a:t>Hafezb</a:t>
            </a:r>
            <a:r>
              <a:rPr lang="en-US" dirty="0"/>
              <a:t> , Ahmed </a:t>
            </a:r>
            <a:r>
              <a:rPr lang="en-US" dirty="0" err="1"/>
              <a:t>Gaoudab</a:t>
            </a:r>
            <a:r>
              <a:rPr lang="en-US" dirty="0"/>
              <a:t> , and Mahmoud </a:t>
            </a:r>
            <a:r>
              <a:rPr lang="en-US" dirty="0" err="1"/>
              <a:t>Alahmadc</a:t>
            </a:r>
            <a:r>
              <a:rPr lang="en-US" dirty="0"/>
              <a:t>, “Resiliency of Smart Power Meters to Common Security Attacks”, The 6th International Conference on Ambient Systems, Networks and Technologies (ANT 2015) </a:t>
            </a:r>
          </a:p>
          <a:p>
            <a:r>
              <a:rPr lang="en-US" dirty="0">
                <a:hlinkClick r:id="rId3"/>
              </a:rPr>
              <a:t>https://ioactive.com/pdfs/Commonalities_in_Vehicle_Vulnerabilities_WP.pdf</a:t>
            </a:r>
            <a:endParaRPr lang="en-US" dirty="0"/>
          </a:p>
          <a:p>
            <a:r>
              <a:rPr lang="en-US" dirty="0"/>
              <a:t>[</a:t>
            </a:r>
            <a:r>
              <a:rPr lang="en-US" dirty="0" err="1"/>
              <a:t>Sha</a:t>
            </a:r>
            <a:r>
              <a:rPr lang="en-US" dirty="0"/>
              <a:t>] S. Sharma, Smart metering infrastructure Architecture and analytics, </a:t>
            </a:r>
            <a:r>
              <a:rPr lang="en-US" dirty="0">
                <a:hlinkClick r:id="rId4"/>
              </a:rPr>
              <a:t>   https://www.slideshare.net/SandeepSharma65/smart-meter-3</a:t>
            </a:r>
            <a:endParaRPr lang="en-US" dirty="0"/>
          </a:p>
          <a:p>
            <a:r>
              <a:rPr lang="en-US" dirty="0" err="1">
                <a:hlinkClick r:id="rId5"/>
              </a:rPr>
              <a:t>Srđan</a:t>
            </a:r>
            <a:r>
              <a:rPr lang="en-US" dirty="0">
                <a:hlinkClick r:id="rId5"/>
              </a:rPr>
              <a:t> </a:t>
            </a:r>
            <a:r>
              <a:rPr lang="en-US" dirty="0" err="1">
                <a:hlinkClick r:id="rId5"/>
              </a:rPr>
              <a:t>Vukmirović</a:t>
            </a:r>
            <a:r>
              <a:rPr lang="en-US" dirty="0">
                <a:hlinkClick r:id="rId5"/>
              </a:rPr>
              <a:t> </a:t>
            </a:r>
            <a:r>
              <a:rPr lang="en-US" dirty="0"/>
              <a:t>; </a:t>
            </a:r>
            <a:r>
              <a:rPr lang="en-US" dirty="0" err="1">
                <a:hlinkClick r:id="rId6"/>
              </a:rPr>
              <a:t>Aleksandar</a:t>
            </a:r>
            <a:r>
              <a:rPr lang="en-US" dirty="0">
                <a:hlinkClick r:id="rId6"/>
              </a:rPr>
              <a:t> </a:t>
            </a:r>
            <a:r>
              <a:rPr lang="en-US" dirty="0" err="1">
                <a:hlinkClick r:id="rId6"/>
              </a:rPr>
              <a:t>Erdeljan</a:t>
            </a:r>
            <a:r>
              <a:rPr lang="en-US" dirty="0">
                <a:hlinkClick r:id="rId6"/>
              </a:rPr>
              <a:t> </a:t>
            </a:r>
            <a:r>
              <a:rPr lang="en-US" dirty="0"/>
              <a:t>; </a:t>
            </a:r>
            <a:r>
              <a:rPr lang="en-US" dirty="0">
                <a:hlinkClick r:id="rId7"/>
              </a:rPr>
              <a:t>Filip </a:t>
            </a:r>
            <a:r>
              <a:rPr lang="en-US" dirty="0" err="1">
                <a:hlinkClick r:id="rId7"/>
              </a:rPr>
              <a:t>Kulić</a:t>
            </a:r>
            <a:r>
              <a:rPr lang="en-US" dirty="0">
                <a:hlinkClick r:id="rId7"/>
              </a:rPr>
              <a:t> </a:t>
            </a:r>
            <a:r>
              <a:rPr lang="en-US" dirty="0"/>
              <a:t>; </a:t>
            </a:r>
            <a:r>
              <a:rPr lang="en-US" dirty="0">
                <a:hlinkClick r:id="rId8"/>
              </a:rPr>
              <a:t>Slobodan </a:t>
            </a:r>
            <a:r>
              <a:rPr lang="en-US" dirty="0" err="1">
                <a:hlinkClick r:id="rId8"/>
              </a:rPr>
              <a:t>Luković</a:t>
            </a:r>
            <a:r>
              <a:rPr lang="en-US" dirty="0"/>
              <a:t>, “</a:t>
            </a:r>
            <a:r>
              <a:rPr lang="en-US" b="1" dirty="0"/>
              <a:t>A smart metering architecture as a step towards Smart Grid realization”,  </a:t>
            </a:r>
            <a:r>
              <a:rPr lang="en-US" u="sng" dirty="0">
                <a:hlinkClick r:id="rId9"/>
              </a:rPr>
              <a:t>2010 IEEE International Energy Conference</a:t>
            </a:r>
            <a:endParaRPr lang="en-US" b="1" dirty="0"/>
          </a:p>
          <a:p>
            <a:endParaRPr lang="en-US" dirty="0"/>
          </a:p>
        </p:txBody>
      </p:sp>
    </p:spTree>
    <p:extLst>
      <p:ext uri="{BB962C8B-B14F-4D97-AF65-F5344CB8AC3E}">
        <p14:creationId xmlns:p14="http://schemas.microsoft.com/office/powerpoint/2010/main" val="3119706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28601"/>
            <a:ext cx="7886700" cy="461963"/>
          </a:xfrm>
        </p:spPr>
        <p:txBody>
          <a:bodyPr>
            <a:normAutofit fontScale="90000"/>
          </a:bodyPr>
          <a:lstStyle/>
          <a:p>
            <a:pPr>
              <a:defRPr/>
            </a:pPr>
            <a:r>
              <a:rPr lang="en-US" dirty="0">
                <a:solidFill>
                  <a:srgbClr val="0070C0"/>
                </a:solidFill>
              </a:rPr>
              <a:t>CPS architecture</a:t>
            </a:r>
          </a:p>
        </p:txBody>
      </p:sp>
      <p:pic>
        <p:nvPicPr>
          <p:cNvPr id="7885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7375" y="690564"/>
            <a:ext cx="8123238" cy="616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3059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1799" y="104775"/>
            <a:ext cx="8138159" cy="6695036"/>
          </a:xfrm>
          <a:prstGeom prst="rect">
            <a:avLst/>
          </a:prstGeom>
        </p:spPr>
      </p:pic>
    </p:spTree>
    <p:extLst>
      <p:ext uri="{BB962C8B-B14F-4D97-AF65-F5344CB8AC3E}">
        <p14:creationId xmlns:p14="http://schemas.microsoft.com/office/powerpoint/2010/main" val="1127858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idx="4294967295"/>
          </p:nvPr>
        </p:nvSpPr>
        <p:spPr/>
        <p:txBody>
          <a:bodyPr/>
          <a:lstStyle/>
          <a:p>
            <a:r>
              <a:rPr lang="en-US" altLang="en-US" dirty="0"/>
              <a:t>Infrastructure systems are made of CPSs</a:t>
            </a:r>
          </a:p>
        </p:txBody>
      </p:sp>
      <p:sp>
        <p:nvSpPr>
          <p:cNvPr id="593923" name="Rectangle 3"/>
          <p:cNvSpPr>
            <a:spLocks noGrp="1" noChangeArrowheads="1"/>
          </p:cNvSpPr>
          <p:nvPr>
            <p:ph type="body" idx="4294967295"/>
          </p:nvPr>
        </p:nvSpPr>
        <p:spPr/>
        <p:txBody>
          <a:bodyPr>
            <a:noAutofit/>
          </a:bodyPr>
          <a:lstStyle/>
          <a:p>
            <a:pPr>
              <a:lnSpc>
                <a:spcPct val="90000"/>
              </a:lnSpc>
            </a:pPr>
            <a:r>
              <a:rPr lang="en-US" altLang="en-US" sz="2400" dirty="0"/>
              <a:t>Infrastructure systems are needed to sustain a civilized life</a:t>
            </a:r>
          </a:p>
          <a:p>
            <a:pPr>
              <a:lnSpc>
                <a:spcPct val="90000"/>
              </a:lnSpc>
            </a:pPr>
            <a:r>
              <a:rPr lang="en-US" altLang="en-US" sz="2400" dirty="0"/>
              <a:t>They include transportation, finance and banking, government, chemical, energy, oil and gas production and distribution, health services, information management, water (drinking and irrigation), emergency services (fire, police), garbage collection, and other areas</a:t>
            </a:r>
          </a:p>
          <a:p>
            <a:pPr>
              <a:lnSpc>
                <a:spcPct val="90000"/>
              </a:lnSpc>
            </a:pPr>
            <a:r>
              <a:rPr lang="en-US" altLang="en-US" sz="2400" b="1" dirty="0"/>
              <a:t>All of these infrastructure functions are controlled by CPSs </a:t>
            </a:r>
            <a:r>
              <a:rPr lang="en-US" altLang="en-US" sz="2400" dirty="0"/>
              <a:t>which are complex and becoming increasingly interdependent; each system typically depends on one or two other systems</a:t>
            </a:r>
          </a:p>
          <a:p>
            <a:pPr>
              <a:lnSpc>
                <a:spcPct val="90000"/>
              </a:lnSpc>
            </a:pPr>
            <a:r>
              <a:rPr lang="en-US" altLang="en-US" sz="2400" dirty="0"/>
              <a:t>Some are even mutually dependent, e.g. electric power generation may require oil, and oil production may require electricity. </a:t>
            </a:r>
          </a:p>
          <a:p>
            <a:pPr>
              <a:lnSpc>
                <a:spcPct val="90000"/>
              </a:lnSpc>
            </a:pPr>
            <a:r>
              <a:rPr lang="en-US" altLang="en-US" sz="2400" dirty="0"/>
              <a:t>Most of them are organized as control systems (SCADA: Supervisory and Data Acquisition )</a:t>
            </a:r>
          </a:p>
        </p:txBody>
      </p:sp>
    </p:spTree>
    <p:extLst>
      <p:ext uri="{BB962C8B-B14F-4D97-AF65-F5344CB8AC3E}">
        <p14:creationId xmlns:p14="http://schemas.microsoft.com/office/powerpoint/2010/main" val="176235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3790</TotalTime>
  <Words>4067</Words>
  <Application>Microsoft Office PowerPoint</Application>
  <PresentationFormat>Widescreen</PresentationFormat>
  <Paragraphs>291</Paragraphs>
  <Slides>63</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0" baseType="lpstr">
      <vt:lpstr>Arial</vt:lpstr>
      <vt:lpstr>Calibri</vt:lpstr>
      <vt:lpstr>Calibri Light</vt:lpstr>
      <vt:lpstr>Times New Roman</vt:lpstr>
      <vt:lpstr>Wingdings</vt:lpstr>
      <vt:lpstr>Office Theme</vt:lpstr>
      <vt:lpstr>Document</vt:lpstr>
      <vt:lpstr>Ch. 8: Cyberphysical Systems (CPSs)</vt:lpstr>
      <vt:lpstr>Pentagon Reveals Cyber Breach of Travel Records https://www.securityweek.com/pentagon-reveals-cyber-breach-travel-records Oct.2, 2018</vt:lpstr>
      <vt:lpstr>Cyber-Physical Systems (CPSs)</vt:lpstr>
      <vt:lpstr>Other Characteristics of CPS</vt:lpstr>
      <vt:lpstr>PowerPoint Presentation</vt:lpstr>
      <vt:lpstr>PowerPoint Presentation</vt:lpstr>
      <vt:lpstr>CPS architecture</vt:lpstr>
      <vt:lpstr>PowerPoint Presentation</vt:lpstr>
      <vt:lpstr>Infrastructure systems are made of CPSs</vt:lpstr>
      <vt:lpstr>Supervisory Control and Data Acquisition (SCADA) systems  structure</vt:lpstr>
      <vt:lpstr>SCADA units</vt:lpstr>
      <vt:lpstr>General SCADA architecture</vt:lpstr>
      <vt:lpstr>SCADA Pattern</vt:lpstr>
      <vt:lpstr>SCADA threats</vt:lpstr>
      <vt:lpstr>Countermeasures</vt:lpstr>
      <vt:lpstr>Defenses for the Central Controller</vt:lpstr>
      <vt:lpstr>Rest of the system  [Fer10]</vt:lpstr>
      <vt:lpstr>PowerPoint Presentation</vt:lpstr>
      <vt:lpstr>CPS for smart buildings</vt:lpstr>
      <vt:lpstr>Physical access control</vt:lpstr>
      <vt:lpstr>PowerPoint Presentation</vt:lpstr>
      <vt:lpstr>PowerPoint Presentation</vt:lpstr>
      <vt:lpstr>PowerPoint Presentation</vt:lpstr>
      <vt:lpstr>PowerPoint Presentation</vt:lpstr>
      <vt:lpstr>Importance of Cargo Ports</vt:lpstr>
      <vt:lpstr>PowerPoint Presentation</vt:lpstr>
      <vt:lpstr>PowerPoint Presentation</vt:lpstr>
      <vt:lpstr>PowerPoint Presentation</vt:lpstr>
      <vt:lpstr>PowerPoint Presentation</vt:lpstr>
      <vt:lpstr>Cargo port patterns</vt:lpstr>
      <vt:lpstr>RA for a cargo port [Rom18]</vt:lpstr>
      <vt:lpstr>Class Diagram of Cargo Port Terminal Structure</vt:lpstr>
      <vt:lpstr>Port structure pattern composition</vt:lpstr>
      <vt:lpstr>The smart grid</vt:lpstr>
      <vt:lpstr>Smart grid</vt:lpstr>
      <vt:lpstr>PowerPoint Presentation</vt:lpstr>
      <vt:lpstr>PowerPoint Presentation</vt:lpstr>
      <vt:lpstr>Smart meters [Wikipedia]</vt:lpstr>
      <vt:lpstr>PowerPoint Presentation</vt:lpstr>
      <vt:lpstr>A more general smart meter</vt:lpstr>
      <vt:lpstr>Smart meter vulnerabilities</vt:lpstr>
      <vt:lpstr>Smart meter vulnerabilities II</vt:lpstr>
      <vt:lpstr>Risks (misuses)</vt:lpstr>
      <vt:lpstr>Reinforced meters: a Gemalto product</vt:lpstr>
      <vt:lpstr>The weak spot under the hood http://www.nytimes.com/2015/09/27/business/complex-car-software-becomes-the-weak-spot-under-the-hood.html</vt:lpstr>
      <vt:lpstr>Security problems in CPSs</vt:lpstr>
      <vt:lpstr>CPS threats</vt:lpstr>
      <vt:lpstr>Threat analysis of CPSs</vt:lpstr>
      <vt:lpstr>Publish/subscribe attacks in robots</vt:lpstr>
      <vt:lpstr>Cross-domain attacks</vt:lpstr>
      <vt:lpstr>Some recent attacks</vt:lpstr>
      <vt:lpstr>Stuxnet </vt:lpstr>
      <vt:lpstr>Stuxnet attack process</vt:lpstr>
      <vt:lpstr>PowerPoint Presentation</vt:lpstr>
      <vt:lpstr>Children of Stuxnet  [Wikipedia]</vt:lpstr>
      <vt:lpstr>Analogies in threats</vt:lpstr>
      <vt:lpstr>Future work for threats in CPSs</vt:lpstr>
      <vt:lpstr>Standards and regulations </vt:lpstr>
      <vt:lpstr>References</vt:lpstr>
      <vt:lpstr>SCADA References</vt:lpstr>
      <vt:lpstr>CPS Sec References I</vt:lpstr>
      <vt:lpstr>CPS Sec References  II</vt:lpstr>
      <vt:lpstr>References  III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Ch9</dc:title>
  <dc:creator>Eduardo</dc:creator>
  <cp:lastModifiedBy>Eduardo Fernandez</cp:lastModifiedBy>
  <cp:revision>122</cp:revision>
  <dcterms:created xsi:type="dcterms:W3CDTF">2016-05-31T18:05:32Z</dcterms:created>
  <dcterms:modified xsi:type="dcterms:W3CDTF">2018-10-17T20:02:23Z</dcterms:modified>
</cp:coreProperties>
</file>